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34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51CEB8-CA0B-418E-BCED-CF525B4EAFDD}"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D25D1-AD46-48A1-8843-E5571495751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16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51CEB8-CA0B-418E-BCED-CF525B4EAFDD}"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D25D1-AD46-48A1-8843-E55714957514}" type="slidenum">
              <a:rPr lang="en-US" smtClean="0"/>
              <a:t>‹#›</a:t>
            </a:fld>
            <a:endParaRPr lang="en-US"/>
          </a:p>
        </p:txBody>
      </p:sp>
    </p:spTree>
    <p:extLst>
      <p:ext uri="{BB962C8B-B14F-4D97-AF65-F5344CB8AC3E}">
        <p14:creationId xmlns:p14="http://schemas.microsoft.com/office/powerpoint/2010/main" val="22616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51CEB8-CA0B-418E-BCED-CF525B4EAFDD}"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D25D1-AD46-48A1-8843-E55714957514}" type="slidenum">
              <a:rPr lang="en-US" smtClean="0"/>
              <a:t>‹#›</a:t>
            </a:fld>
            <a:endParaRPr lang="en-US"/>
          </a:p>
        </p:txBody>
      </p:sp>
    </p:spTree>
    <p:extLst>
      <p:ext uri="{BB962C8B-B14F-4D97-AF65-F5344CB8AC3E}">
        <p14:creationId xmlns:p14="http://schemas.microsoft.com/office/powerpoint/2010/main" val="162723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51CEB8-CA0B-418E-BCED-CF525B4EAFDD}"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D25D1-AD46-48A1-8843-E55714957514}" type="slidenum">
              <a:rPr lang="en-US" smtClean="0"/>
              <a:t>‹#›</a:t>
            </a:fld>
            <a:endParaRPr lang="en-US"/>
          </a:p>
        </p:txBody>
      </p:sp>
    </p:spTree>
    <p:extLst>
      <p:ext uri="{BB962C8B-B14F-4D97-AF65-F5344CB8AC3E}">
        <p14:creationId xmlns:p14="http://schemas.microsoft.com/office/powerpoint/2010/main" val="2633787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1CEB8-CA0B-418E-BCED-CF525B4EAFDD}"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D25D1-AD46-48A1-8843-E5571495751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984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51CEB8-CA0B-418E-BCED-CF525B4EAFDD}"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D25D1-AD46-48A1-8843-E55714957514}" type="slidenum">
              <a:rPr lang="en-US" smtClean="0"/>
              <a:t>‹#›</a:t>
            </a:fld>
            <a:endParaRPr lang="en-US"/>
          </a:p>
        </p:txBody>
      </p:sp>
    </p:spTree>
    <p:extLst>
      <p:ext uri="{BB962C8B-B14F-4D97-AF65-F5344CB8AC3E}">
        <p14:creationId xmlns:p14="http://schemas.microsoft.com/office/powerpoint/2010/main" val="203401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51CEB8-CA0B-418E-BCED-CF525B4EAFDD}"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D25D1-AD46-48A1-8843-E55714957514}" type="slidenum">
              <a:rPr lang="en-US" smtClean="0"/>
              <a:t>‹#›</a:t>
            </a:fld>
            <a:endParaRPr lang="en-US"/>
          </a:p>
        </p:txBody>
      </p:sp>
    </p:spTree>
    <p:extLst>
      <p:ext uri="{BB962C8B-B14F-4D97-AF65-F5344CB8AC3E}">
        <p14:creationId xmlns:p14="http://schemas.microsoft.com/office/powerpoint/2010/main" val="293378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51CEB8-CA0B-418E-BCED-CF525B4EAFDD}"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D25D1-AD46-48A1-8843-E55714957514}" type="slidenum">
              <a:rPr lang="en-US" smtClean="0"/>
              <a:t>‹#›</a:t>
            </a:fld>
            <a:endParaRPr lang="en-US"/>
          </a:p>
        </p:txBody>
      </p:sp>
    </p:spTree>
    <p:extLst>
      <p:ext uri="{BB962C8B-B14F-4D97-AF65-F5344CB8AC3E}">
        <p14:creationId xmlns:p14="http://schemas.microsoft.com/office/powerpoint/2010/main" val="118383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551CEB8-CA0B-418E-BCED-CF525B4EAFDD}" type="datetimeFigureOut">
              <a:rPr lang="en-US" smtClean="0"/>
              <a:t>1/21/2016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44D25D1-AD46-48A1-8843-E55714957514}" type="slidenum">
              <a:rPr lang="en-US" smtClean="0"/>
              <a:t>‹#›</a:t>
            </a:fld>
            <a:endParaRPr lang="en-US"/>
          </a:p>
        </p:txBody>
      </p:sp>
    </p:spTree>
    <p:extLst>
      <p:ext uri="{BB962C8B-B14F-4D97-AF65-F5344CB8AC3E}">
        <p14:creationId xmlns:p14="http://schemas.microsoft.com/office/powerpoint/2010/main" val="299547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551CEB8-CA0B-418E-BCED-CF525B4EAFDD}" type="datetimeFigureOut">
              <a:rPr lang="en-US" smtClean="0"/>
              <a:t>1/21/2016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44D25D1-AD46-48A1-8843-E55714957514}" type="slidenum">
              <a:rPr lang="en-US" smtClean="0"/>
              <a:t>‹#›</a:t>
            </a:fld>
            <a:endParaRPr lang="en-US"/>
          </a:p>
        </p:txBody>
      </p:sp>
    </p:spTree>
    <p:extLst>
      <p:ext uri="{BB962C8B-B14F-4D97-AF65-F5344CB8AC3E}">
        <p14:creationId xmlns:p14="http://schemas.microsoft.com/office/powerpoint/2010/main" val="2347937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1CEB8-CA0B-418E-BCED-CF525B4EAFDD}"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D25D1-AD46-48A1-8843-E55714957514}" type="slidenum">
              <a:rPr lang="en-US" smtClean="0"/>
              <a:t>‹#›</a:t>
            </a:fld>
            <a:endParaRPr lang="en-US"/>
          </a:p>
        </p:txBody>
      </p:sp>
    </p:spTree>
    <p:extLst>
      <p:ext uri="{BB962C8B-B14F-4D97-AF65-F5344CB8AC3E}">
        <p14:creationId xmlns:p14="http://schemas.microsoft.com/office/powerpoint/2010/main" val="1008145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551CEB8-CA0B-418E-BCED-CF525B4EAFDD}" type="datetimeFigureOut">
              <a:rPr lang="en-US" smtClean="0"/>
              <a:t>1/21/2016</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44D25D1-AD46-48A1-8843-E5571495751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7279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hsperso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karlamclaren.com/the-six-essential-aspects-of-empathy-part-3-emotion-regulation/" TargetMode="External"/><Relationship Id="rId2" Type="http://schemas.openxmlformats.org/officeDocument/2006/relationships/hyperlink" Target="http://karlamclaren.com/the-six-essential-aspects-of-empathy-part-2-empathic-accuracy/" TargetMode="External"/><Relationship Id="rId1" Type="http://schemas.openxmlformats.org/officeDocument/2006/relationships/slideLayout" Target="../slideLayouts/slideLayout2.xml"/><Relationship Id="rId6" Type="http://schemas.openxmlformats.org/officeDocument/2006/relationships/hyperlink" Target="http://karlamclaren.com/the-six-essential-aspects-of-empathy-part-6-perceptive-engagement/" TargetMode="External"/><Relationship Id="rId5" Type="http://schemas.openxmlformats.org/officeDocument/2006/relationships/hyperlink" Target="http://karlamclaren.com/the-six-essential-aspects-of-empathy-part-5-concern-for-others/" TargetMode="External"/><Relationship Id="rId4" Type="http://schemas.openxmlformats.org/officeDocument/2006/relationships/hyperlink" Target="http://karlamclaren.com/the-six-essential-aspects-of-empathy-part-4-perspective-tak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Highly Sensitive </a:t>
            </a:r>
            <a:r>
              <a:rPr lang="en-US" dirty="0" smtClean="0"/>
              <a:t>Person</a:t>
            </a:r>
            <a:br>
              <a:rPr lang="en-US" dirty="0" smtClean="0"/>
            </a:br>
            <a:r>
              <a:rPr lang="en-US" dirty="0" smtClean="0"/>
              <a:t>Elaine Aron</a:t>
            </a:r>
            <a:endParaRPr lang="en-US" dirty="0"/>
          </a:p>
        </p:txBody>
      </p:sp>
      <p:sp>
        <p:nvSpPr>
          <p:cNvPr id="3" name="Content Placeholder 2"/>
          <p:cNvSpPr>
            <a:spLocks noGrp="1"/>
          </p:cNvSpPr>
          <p:nvPr>
            <p:ph idx="1"/>
          </p:nvPr>
        </p:nvSpPr>
        <p:spPr>
          <a:xfrm>
            <a:off x="457200" y="1737360"/>
            <a:ext cx="8229600" cy="4663439"/>
          </a:xfrm>
        </p:spPr>
        <p:txBody>
          <a:bodyPr>
            <a:normAutofit fontScale="85000" lnSpcReduction="20000"/>
          </a:bodyPr>
          <a:lstStyle/>
          <a:p>
            <a:pPr marL="0" indent="0">
              <a:buNone/>
            </a:pPr>
            <a:r>
              <a:rPr lang="en-US" dirty="0" smtClean="0"/>
              <a:t>Elaine </a:t>
            </a:r>
            <a:r>
              <a:rPr lang="en-US" dirty="0"/>
              <a:t>Aron from </a:t>
            </a:r>
            <a:r>
              <a:rPr lang="en-US" dirty="0">
                <a:hlinkClick r:id="rId2"/>
              </a:rPr>
              <a:t>http://hsperson.com</a:t>
            </a:r>
            <a:r>
              <a:rPr lang="en-US" dirty="0" smtClean="0">
                <a:hlinkClick r:id="rId2"/>
              </a:rPr>
              <a:t>/</a:t>
            </a:r>
            <a:endParaRPr lang="en-US" dirty="0" smtClean="0"/>
          </a:p>
          <a:p>
            <a:endParaRPr lang="en-US" dirty="0" smtClean="0"/>
          </a:p>
          <a:p>
            <a:r>
              <a:rPr lang="en-US" b="1" dirty="0" smtClean="0"/>
              <a:t>High sensitivity is a normal trait.</a:t>
            </a:r>
            <a:r>
              <a:rPr lang="en-US" dirty="0"/>
              <a:t> It is found in 15 to 20% of the </a:t>
            </a:r>
            <a:r>
              <a:rPr lang="en-US" dirty="0" smtClean="0"/>
              <a:t>population.</a:t>
            </a:r>
          </a:p>
          <a:p>
            <a:r>
              <a:rPr lang="en-US" b="1" dirty="0" smtClean="0"/>
              <a:t>It </a:t>
            </a:r>
            <a:r>
              <a:rPr lang="en-US" b="1" dirty="0"/>
              <a:t>is innate.</a:t>
            </a:r>
            <a:r>
              <a:rPr lang="en-US" dirty="0"/>
              <a:t> </a:t>
            </a:r>
            <a:r>
              <a:rPr lang="en-US" dirty="0" smtClean="0"/>
              <a:t>Biologists have </a:t>
            </a:r>
            <a:r>
              <a:rPr lang="en-US" dirty="0"/>
              <a:t>found it in over 100 </a:t>
            </a:r>
            <a:r>
              <a:rPr lang="en-US" dirty="0" smtClean="0"/>
              <a:t>species. </a:t>
            </a:r>
            <a:r>
              <a:rPr lang="en-US" dirty="0"/>
              <a:t>This trait reflects a certain type of survival strategy, being observant before acting. The brains of highly sensitive persons (HSPs) actually work a little differently than others’. </a:t>
            </a:r>
            <a:endParaRPr lang="en-US" dirty="0" smtClean="0"/>
          </a:p>
          <a:p>
            <a:r>
              <a:rPr lang="en-US" b="1" dirty="0" smtClean="0"/>
              <a:t>HSPs </a:t>
            </a:r>
            <a:r>
              <a:rPr lang="en-US" b="1" dirty="0"/>
              <a:t>are more aware than others of subtleties.</a:t>
            </a:r>
            <a:r>
              <a:rPr lang="en-US" dirty="0"/>
              <a:t> This is mainly because </a:t>
            </a:r>
            <a:r>
              <a:rPr lang="en-US" dirty="0" smtClean="0"/>
              <a:t>HSP brains process </a:t>
            </a:r>
            <a:r>
              <a:rPr lang="en-US" dirty="0"/>
              <a:t>information and </a:t>
            </a:r>
            <a:r>
              <a:rPr lang="en-US" dirty="0" smtClean="0"/>
              <a:t>reflect </a:t>
            </a:r>
            <a:r>
              <a:rPr lang="en-US" dirty="0"/>
              <a:t>on it more deeply. </a:t>
            </a:r>
          </a:p>
          <a:p>
            <a:r>
              <a:rPr lang="en-US" b="1" dirty="0" smtClean="0"/>
              <a:t>HSPs </a:t>
            </a:r>
            <a:r>
              <a:rPr lang="en-US" b="1" dirty="0"/>
              <a:t>are also more easily overwhelmed.</a:t>
            </a:r>
            <a:r>
              <a:rPr lang="en-US" dirty="0"/>
              <a:t> If </a:t>
            </a:r>
            <a:r>
              <a:rPr lang="en-US" dirty="0" smtClean="0"/>
              <a:t>one notices </a:t>
            </a:r>
            <a:r>
              <a:rPr lang="en-US" dirty="0"/>
              <a:t>everything, </a:t>
            </a:r>
            <a:r>
              <a:rPr lang="en-US" dirty="0" smtClean="0"/>
              <a:t>one is naturally </a:t>
            </a:r>
            <a:r>
              <a:rPr lang="en-US" dirty="0"/>
              <a:t>going to be overstimulated when things are too intense, complex, chaotic, or novel for a long time.</a:t>
            </a:r>
          </a:p>
          <a:p>
            <a:r>
              <a:rPr lang="en-US" b="1" dirty="0"/>
              <a:t>This trait </a:t>
            </a:r>
            <a:r>
              <a:rPr lang="en-US" b="1" dirty="0" smtClean="0"/>
              <a:t>often </a:t>
            </a:r>
            <a:r>
              <a:rPr lang="en-US" b="1" dirty="0"/>
              <a:t>misunderstood.</a:t>
            </a:r>
            <a:r>
              <a:rPr lang="en-US" dirty="0"/>
              <a:t> Because HSPs prefer to look before entering new situations, they are often called “shy.” But shyness is learned, not innate. In fact, 30% of HSPs are extroverts, although the trait is often mislabeled as introversion. It has also been called </a:t>
            </a:r>
            <a:r>
              <a:rPr lang="en-US" dirty="0" err="1"/>
              <a:t>inhibitedness</a:t>
            </a:r>
            <a:r>
              <a:rPr lang="en-US" dirty="0"/>
              <a:t>, fearfulness, or neuroticism. Some HSPs behave in these ways, but it is not innate to do so and not the basic trait.</a:t>
            </a:r>
          </a:p>
          <a:p>
            <a:r>
              <a:rPr lang="en-US" b="1" dirty="0"/>
              <a:t>Sensitivity is </a:t>
            </a:r>
            <a:r>
              <a:rPr lang="en-US" b="1" dirty="0" smtClean="0"/>
              <a:t>recognized and valued </a:t>
            </a:r>
            <a:r>
              <a:rPr lang="en-US" b="1" dirty="0"/>
              <a:t>differently in different cultures.</a:t>
            </a:r>
            <a:r>
              <a:rPr lang="en-US" dirty="0"/>
              <a:t> In cultures where it is not valued, HSPs tend to have low self-esteem. They are told “don’t be so sensitive” so that they feel abnormal.</a:t>
            </a:r>
          </a:p>
          <a:p>
            <a:endParaRPr lang="en-US" dirty="0"/>
          </a:p>
        </p:txBody>
      </p:sp>
    </p:spTree>
    <p:extLst>
      <p:ext uri="{BB962C8B-B14F-4D97-AF65-F5344CB8AC3E}">
        <p14:creationId xmlns:p14="http://schemas.microsoft.com/office/powerpoint/2010/main" val="1067284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Karla McLaren: Empath</a:t>
            </a:r>
            <a:endParaRPr lang="en-US" dirty="0"/>
          </a:p>
        </p:txBody>
      </p:sp>
      <p:sp>
        <p:nvSpPr>
          <p:cNvPr id="3" name="Subtitle 2"/>
          <p:cNvSpPr>
            <a:spLocks noGrp="1"/>
          </p:cNvSpPr>
          <p:nvPr>
            <p:ph type="subTitle" idx="1"/>
          </p:nvPr>
        </p:nvSpPr>
        <p:spPr>
          <a:xfrm>
            <a:off x="228600" y="4876800"/>
            <a:ext cx="8458200" cy="2667000"/>
          </a:xfrm>
        </p:spPr>
        <p:txBody>
          <a:bodyPr/>
          <a:lstStyle/>
          <a:p>
            <a:r>
              <a:rPr lang="en-US" dirty="0" smtClean="0"/>
              <a:t>(term originally came from a Star Trek episode!)</a:t>
            </a:r>
            <a:endParaRPr lang="en-US" dirty="0"/>
          </a:p>
        </p:txBody>
      </p:sp>
    </p:spTree>
    <p:extLst>
      <p:ext uri="{BB962C8B-B14F-4D97-AF65-F5344CB8AC3E}">
        <p14:creationId xmlns:p14="http://schemas.microsoft.com/office/powerpoint/2010/main" val="284544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Our culture doesn’t </a:t>
            </a:r>
            <a:r>
              <a:rPr lang="en-US" dirty="0"/>
              <a:t>recognize emotions, isn’t good at empathy.  </a:t>
            </a:r>
            <a:r>
              <a:rPr lang="en-US" dirty="0" smtClean="0"/>
              <a:t>Our </a:t>
            </a:r>
            <a:r>
              <a:rPr lang="en-US" dirty="0"/>
              <a:t>culture doesn’t support empathy and emotions.  So how do you live in this </a:t>
            </a:r>
            <a:r>
              <a:rPr lang="en-US" dirty="0" smtClean="0"/>
              <a:t>culture </a:t>
            </a:r>
            <a:r>
              <a:rPr lang="en-US" dirty="0"/>
              <a:t>if you are empathic?  How do </a:t>
            </a:r>
            <a:r>
              <a:rPr lang="en-US" dirty="0" smtClean="0"/>
              <a:t>we </a:t>
            </a:r>
            <a:r>
              <a:rPr lang="en-US" smtClean="0"/>
              <a:t>help humans </a:t>
            </a:r>
            <a:r>
              <a:rPr lang="en-US" dirty="0"/>
              <a:t>develop empathy?  </a:t>
            </a:r>
          </a:p>
          <a:p>
            <a:endParaRPr lang="en-US" dirty="0"/>
          </a:p>
        </p:txBody>
      </p:sp>
    </p:spTree>
    <p:extLst>
      <p:ext uri="{BB962C8B-B14F-4D97-AF65-F5344CB8AC3E}">
        <p14:creationId xmlns:p14="http://schemas.microsoft.com/office/powerpoint/2010/main" val="319319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3600" dirty="0"/>
              <a:t>Dynamic Emotional </a:t>
            </a:r>
            <a:r>
              <a:rPr lang="en-US" sz="3600" dirty="0" smtClean="0"/>
              <a:t>Integration:</a:t>
            </a:r>
            <a:br>
              <a:rPr lang="en-US" sz="3600" dirty="0" smtClean="0"/>
            </a:br>
            <a:r>
              <a:rPr lang="en-US" sz="3600" dirty="0" smtClean="0"/>
              <a:t>6 Essential Aspects of Empathy</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686800" cy="5943600"/>
          </a:xfrm>
        </p:spPr>
        <p:txBody>
          <a:bodyPr>
            <a:noAutofit/>
          </a:bodyPr>
          <a:lstStyle/>
          <a:p>
            <a:pPr marL="0" indent="0">
              <a:buNone/>
            </a:pPr>
            <a:r>
              <a:rPr lang="en-US" sz="1400" b="1" u="sng" dirty="0" smtClean="0">
                <a:solidFill>
                  <a:srgbClr val="0070C0"/>
                </a:solidFill>
              </a:rPr>
              <a:t>Emotion </a:t>
            </a:r>
            <a:r>
              <a:rPr lang="en-US" sz="1400" b="1" u="sng" dirty="0">
                <a:solidFill>
                  <a:srgbClr val="0070C0"/>
                </a:solidFill>
              </a:rPr>
              <a:t>Contagion</a:t>
            </a:r>
            <a:r>
              <a:rPr lang="en-US" sz="1400" dirty="0">
                <a:solidFill>
                  <a:srgbClr val="0070C0"/>
                </a:solidFill>
              </a:rPr>
              <a:t>: Before empathy can take place, you need to sense that an emotion is occurring – or that an emotion is expected of you. There is currently great debate about how emotion contagion occurs, and how we realize that emotions are required from us, but it is agreed that the process of empathy is dependent upon our capacity to feel and share emotions. </a:t>
            </a:r>
            <a:r>
              <a:rPr lang="en-US" sz="1400" i="1" dirty="0">
                <a:solidFill>
                  <a:srgbClr val="0070C0"/>
                </a:solidFill>
              </a:rPr>
              <a:t>Empathy is first and foremost an emotional skill</a:t>
            </a:r>
            <a:r>
              <a:rPr lang="en-US" sz="1400" i="1" dirty="0" smtClean="0">
                <a:solidFill>
                  <a:srgbClr val="0070C0"/>
                </a:solidFill>
              </a:rPr>
              <a:t>.</a:t>
            </a:r>
            <a:endParaRPr lang="en-US" sz="1400" i="1" dirty="0" smtClean="0">
              <a:solidFill>
                <a:srgbClr val="0070C0"/>
              </a:solidFill>
            </a:endParaRPr>
          </a:p>
          <a:p>
            <a:pPr marL="0" indent="0">
              <a:buNone/>
            </a:pPr>
            <a:r>
              <a:rPr lang="en-US" sz="1400" b="1" dirty="0" smtClean="0">
                <a:solidFill>
                  <a:srgbClr val="0070C0"/>
                </a:solidFill>
                <a:hlinkClick r:id="rId2"/>
              </a:rPr>
              <a:t>Empathic </a:t>
            </a:r>
            <a:r>
              <a:rPr lang="en-US" sz="1400" b="1" dirty="0">
                <a:solidFill>
                  <a:srgbClr val="0070C0"/>
                </a:solidFill>
                <a:hlinkClick r:id="rId2"/>
              </a:rPr>
              <a:t>Accuracy</a:t>
            </a:r>
            <a:r>
              <a:rPr lang="en-US" sz="1400" dirty="0">
                <a:solidFill>
                  <a:srgbClr val="0070C0"/>
                </a:solidFill>
              </a:rPr>
              <a:t>: This is your ability to accurately identify and understand emotional states and intentions in yourself and others</a:t>
            </a:r>
            <a:r>
              <a:rPr lang="en-US" sz="1400" dirty="0" smtClean="0">
                <a:solidFill>
                  <a:srgbClr val="0070C0"/>
                </a:solidFill>
              </a:rPr>
              <a:t>.</a:t>
            </a:r>
            <a:endParaRPr lang="en-US" sz="1400" dirty="0" smtClean="0">
              <a:solidFill>
                <a:srgbClr val="0070C0"/>
              </a:solidFill>
            </a:endParaRPr>
          </a:p>
          <a:p>
            <a:pPr marL="0" indent="0">
              <a:buNone/>
            </a:pPr>
            <a:r>
              <a:rPr lang="en-US" sz="1400" b="1" dirty="0" smtClean="0">
                <a:solidFill>
                  <a:srgbClr val="0070C0"/>
                </a:solidFill>
                <a:hlinkClick r:id="rId3"/>
              </a:rPr>
              <a:t>Emotion </a:t>
            </a:r>
            <a:r>
              <a:rPr lang="en-US" sz="1400" b="1" dirty="0">
                <a:solidFill>
                  <a:srgbClr val="0070C0"/>
                </a:solidFill>
                <a:hlinkClick r:id="rId3"/>
              </a:rPr>
              <a:t>Regulation</a:t>
            </a:r>
            <a:r>
              <a:rPr lang="en-US" sz="1400" dirty="0">
                <a:solidFill>
                  <a:srgbClr val="0070C0"/>
                </a:solidFill>
              </a:rPr>
              <a:t>: In order to be an effective empath, you’ve got to develop the ability to understand, regulate, and work with your own emotions; you’ve got to be </a:t>
            </a:r>
            <a:r>
              <a:rPr lang="en-US" sz="1400" i="1" dirty="0">
                <a:solidFill>
                  <a:srgbClr val="0070C0"/>
                </a:solidFill>
              </a:rPr>
              <a:t>self-aware</a:t>
            </a:r>
            <a:r>
              <a:rPr lang="en-US" sz="1400" dirty="0">
                <a:solidFill>
                  <a:srgbClr val="0070C0"/>
                </a:solidFill>
              </a:rPr>
              <a:t>. When you can clearly identify and regulate your own emotions, you’ll tend to be able to function skillfully in the presence of strong emotions (your own and others’), rather than being overtaken or knocked out of commission by them</a:t>
            </a:r>
            <a:r>
              <a:rPr lang="en-US" sz="1400" dirty="0" smtClean="0">
                <a:solidFill>
                  <a:srgbClr val="0070C0"/>
                </a:solidFill>
              </a:rPr>
              <a:t>.</a:t>
            </a:r>
            <a:endParaRPr lang="en-US" sz="1400" dirty="0" smtClean="0">
              <a:solidFill>
                <a:srgbClr val="0070C0"/>
              </a:solidFill>
            </a:endParaRPr>
          </a:p>
          <a:p>
            <a:pPr marL="0" indent="0">
              <a:buNone/>
            </a:pPr>
            <a:r>
              <a:rPr lang="en-US" sz="1400" b="1" dirty="0" smtClean="0">
                <a:solidFill>
                  <a:srgbClr val="0070C0"/>
                </a:solidFill>
                <a:hlinkClick r:id="rId4"/>
              </a:rPr>
              <a:t>Perspective </a:t>
            </a:r>
            <a:r>
              <a:rPr lang="en-US" sz="1400" b="1" dirty="0">
                <a:solidFill>
                  <a:srgbClr val="0070C0"/>
                </a:solidFill>
                <a:hlinkClick r:id="rId4"/>
              </a:rPr>
              <a:t>Taking</a:t>
            </a:r>
            <a:r>
              <a:rPr lang="en-US" sz="1400" dirty="0">
                <a:solidFill>
                  <a:srgbClr val="0070C0"/>
                </a:solidFill>
              </a:rPr>
              <a:t>: This skill helps you imaginatively put yourself in the place of others, see situations through their eyes, and accurately sense what they might be feeling – so that you can understand what others might want or need</a:t>
            </a:r>
            <a:r>
              <a:rPr lang="en-US" sz="1400" dirty="0" smtClean="0">
                <a:solidFill>
                  <a:srgbClr val="0070C0"/>
                </a:solidFill>
              </a:rPr>
              <a:t>.</a:t>
            </a:r>
            <a:endParaRPr lang="en-US" sz="1400" dirty="0" smtClean="0">
              <a:solidFill>
                <a:srgbClr val="0070C0"/>
              </a:solidFill>
            </a:endParaRPr>
          </a:p>
          <a:p>
            <a:pPr marL="0" indent="0">
              <a:buNone/>
            </a:pPr>
            <a:r>
              <a:rPr lang="en-US" sz="1400" b="1" dirty="0" smtClean="0">
                <a:solidFill>
                  <a:srgbClr val="0070C0"/>
                </a:solidFill>
                <a:hlinkClick r:id="rId5"/>
              </a:rPr>
              <a:t>Concern </a:t>
            </a:r>
            <a:r>
              <a:rPr lang="en-US" sz="1400" b="1" dirty="0">
                <a:solidFill>
                  <a:srgbClr val="0070C0"/>
                </a:solidFill>
                <a:hlinkClick r:id="rId5"/>
              </a:rPr>
              <a:t>for Others</a:t>
            </a:r>
            <a:r>
              <a:rPr lang="en-US" sz="1400" dirty="0">
                <a:solidFill>
                  <a:srgbClr val="0070C0"/>
                </a:solidFill>
              </a:rPr>
              <a:t>: Empathy helps you connect with others, but the quality of your response depends upon your ability to </a:t>
            </a:r>
            <a:r>
              <a:rPr lang="en-US" sz="1400" i="1" dirty="0">
                <a:solidFill>
                  <a:srgbClr val="0070C0"/>
                </a:solidFill>
              </a:rPr>
              <a:t>care</a:t>
            </a:r>
            <a:r>
              <a:rPr lang="en-US" sz="1400" dirty="0">
                <a:solidFill>
                  <a:srgbClr val="0070C0"/>
                </a:solidFill>
              </a:rPr>
              <a:t> about others as well. When you feel emotions with others, accurately identify those emotions, regulate them in yourself, and take the perspective of others – your sensitive concern will help you engage with them in a way that displays your care and compassion</a:t>
            </a:r>
            <a:r>
              <a:rPr lang="en-US" sz="1400" dirty="0" smtClean="0">
                <a:solidFill>
                  <a:srgbClr val="0070C0"/>
                </a:solidFill>
              </a:rPr>
              <a:t>.</a:t>
            </a:r>
            <a:endParaRPr lang="en-US" sz="1400" dirty="0" smtClean="0">
              <a:solidFill>
                <a:srgbClr val="0070C0"/>
              </a:solidFill>
            </a:endParaRPr>
          </a:p>
          <a:p>
            <a:pPr marL="0" indent="0">
              <a:buNone/>
            </a:pPr>
            <a:r>
              <a:rPr lang="en-US" sz="1400" b="1" dirty="0" smtClean="0">
                <a:solidFill>
                  <a:srgbClr val="0070C0"/>
                </a:solidFill>
                <a:hlinkClick r:id="rId6"/>
              </a:rPr>
              <a:t>Perceptive </a:t>
            </a:r>
            <a:r>
              <a:rPr lang="en-US" sz="1400" b="1" dirty="0">
                <a:solidFill>
                  <a:srgbClr val="0070C0"/>
                </a:solidFill>
                <a:hlinkClick r:id="rId6"/>
              </a:rPr>
              <a:t>Engagement</a:t>
            </a:r>
            <a:r>
              <a:rPr lang="en-US" sz="1400" dirty="0">
                <a:solidFill>
                  <a:srgbClr val="0070C0"/>
                </a:solidFill>
              </a:rPr>
              <a:t>: This skill allows you to make perceptive decisions based upon your empathy and to respond or act (if necessary) in a way that works for others. Perceptive engagement can be considered the pinnacle of empathic skill, because it combines your capacity to sense and accurately identify the emotions of others, regulate your own emotions, take the perspective of others, focus on them with care and concern, and then do something skillful based upon your perceptions. Notably, in perceptive engagement, you’ll often do something for another that would not work for you at all – and might not even be in your best interests. Perceptive engagement is about the </a:t>
            </a:r>
            <a:r>
              <a:rPr lang="en-US" sz="1400" i="1" dirty="0">
                <a:solidFill>
                  <a:srgbClr val="0070C0"/>
                </a:solidFill>
              </a:rPr>
              <a:t>other person’s</a:t>
            </a:r>
            <a:r>
              <a:rPr lang="en-US" sz="1400" dirty="0">
                <a:solidFill>
                  <a:srgbClr val="0070C0"/>
                </a:solidFill>
              </a:rPr>
              <a:t> needs</a:t>
            </a:r>
            <a:r>
              <a:rPr lang="en-US" sz="1400" dirty="0" smtClean="0">
                <a:solidFill>
                  <a:srgbClr val="0070C0"/>
                </a:solidFill>
              </a:rPr>
              <a:t>.</a:t>
            </a:r>
          </a:p>
          <a:p>
            <a:pPr marL="0" indent="0">
              <a:buNone/>
            </a:pPr>
            <a:r>
              <a:rPr lang="en-US" sz="1200" dirty="0" smtClean="0">
                <a:solidFill>
                  <a:srgbClr val="0070C0"/>
                </a:solidFill>
              </a:rPr>
              <a:t>From http</a:t>
            </a:r>
            <a:r>
              <a:rPr lang="en-US" sz="1200" dirty="0">
                <a:solidFill>
                  <a:srgbClr val="0070C0"/>
                </a:solidFill>
              </a:rPr>
              <a:t>://karlamclaren.com</a:t>
            </a:r>
            <a:r>
              <a:rPr lang="en-US" sz="1200" dirty="0">
                <a:solidFill>
                  <a:schemeClr val="tx1"/>
                </a:solidFill>
              </a:rPr>
              <a:t>/ </a:t>
            </a:r>
          </a:p>
        </p:txBody>
      </p:sp>
    </p:spTree>
    <p:extLst>
      <p:ext uri="{BB962C8B-B14F-4D97-AF65-F5344CB8AC3E}">
        <p14:creationId xmlns:p14="http://schemas.microsoft.com/office/powerpoint/2010/main" val="83650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TotalTime>
  <Words>145</Words>
  <Application>Microsoft Office PowerPoint</Application>
  <PresentationFormat>On-screen Show (4:3)</PresentationFormat>
  <Paragraphs>20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Highly Sensitive Person Elaine Aron</vt:lpstr>
      <vt:lpstr>Karla McLaren: Empath</vt:lpstr>
      <vt:lpstr>PowerPoint Presentation</vt:lpstr>
      <vt:lpstr>Dynamic Emotional Integration: 6 Essential Aspects of Empathy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Karla McLaren</dc:title>
  <dc:creator>Bill</dc:creator>
  <cp:lastModifiedBy>Reed, Lura M - ONID</cp:lastModifiedBy>
  <cp:revision>10</cp:revision>
  <dcterms:created xsi:type="dcterms:W3CDTF">2016-01-03T19:18:56Z</dcterms:created>
  <dcterms:modified xsi:type="dcterms:W3CDTF">2016-01-21T22:39:47Z</dcterms:modified>
</cp:coreProperties>
</file>