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4" r:id="rId2"/>
    <p:sldId id="267" r:id="rId3"/>
    <p:sldId id="309" r:id="rId4"/>
    <p:sldId id="316" r:id="rId5"/>
    <p:sldId id="300" r:id="rId6"/>
    <p:sldId id="282" r:id="rId7"/>
    <p:sldId id="326" r:id="rId8"/>
    <p:sldId id="329" r:id="rId9"/>
    <p:sldId id="328" r:id="rId10"/>
    <p:sldId id="325" r:id="rId11"/>
    <p:sldId id="311" r:id="rId12"/>
    <p:sldId id="312" r:id="rId13"/>
    <p:sldId id="313" r:id="rId14"/>
    <p:sldId id="287" r:id="rId15"/>
    <p:sldId id="319" r:id="rId16"/>
    <p:sldId id="320" r:id="rId17"/>
    <p:sldId id="321" r:id="rId18"/>
    <p:sldId id="317" r:id="rId19"/>
    <p:sldId id="306" r:id="rId20"/>
    <p:sldId id="310" r:id="rId21"/>
    <p:sldId id="283" r:id="rId22"/>
    <p:sldId id="307" r:id="rId23"/>
    <p:sldId id="327" r:id="rId24"/>
    <p:sldId id="330" r:id="rId25"/>
    <p:sldId id="331" r:id="rId26"/>
    <p:sldId id="308" r:id="rId27"/>
    <p:sldId id="322" r:id="rId28"/>
    <p:sldId id="324" r:id="rId29"/>
    <p:sldId id="323" r:id="rId30"/>
    <p:sldId id="318" r:id="rId31"/>
    <p:sldId id="294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5"/>
    <a:srgbClr val="D83F09"/>
    <a:srgbClr val="D73F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495F6-489A-447A-916E-7515D340380A}" v="269" dt="2021-04-06T20:27:44.235"/>
    <p1510:client id="{447A1737-AA48-4512-B03B-7492D960298B}" v="298" dt="2022-05-16T17:53:29.895"/>
    <p1510:client id="{75A69E32-2600-498E-83C7-24B8788565D8}" v="19" dt="2022-04-05T20:17:48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3821" autoAdjust="0"/>
  </p:normalViewPr>
  <p:slideViewPr>
    <p:cSldViewPr snapToGrid="0" snapToObjects="1">
      <p:cViewPr>
        <p:scale>
          <a:sx n="60" d="100"/>
          <a:sy n="60" d="100"/>
        </p:scale>
        <p:origin x="2472" y="60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Knudsen" userId="V6k2kHlfjyyPKVnk+6IiWAcl+mUnx532geNqdV62wLU=" providerId="None" clId="Web-{75A69E32-2600-498E-83C7-24B8788565D8}"/>
    <pc:docChg chg="modSld">
      <pc:chgData name="Ashley Knudsen" userId="V6k2kHlfjyyPKVnk+6IiWAcl+mUnx532geNqdV62wLU=" providerId="None" clId="Web-{75A69E32-2600-498E-83C7-24B8788565D8}" dt="2022-04-05T20:17:45.410" v="18" actId="20577"/>
      <pc:docMkLst>
        <pc:docMk/>
      </pc:docMkLst>
      <pc:sldChg chg="modSp">
        <pc:chgData name="Ashley Knudsen" userId="V6k2kHlfjyyPKVnk+6IiWAcl+mUnx532geNqdV62wLU=" providerId="None" clId="Web-{75A69E32-2600-498E-83C7-24B8788565D8}" dt="2022-04-05T20:17:45.410" v="18" actId="20577"/>
        <pc:sldMkLst>
          <pc:docMk/>
          <pc:sldMk cId="856058339" sldId="299"/>
        </pc:sldMkLst>
        <pc:spChg chg="mod">
          <ac:chgData name="Ashley Knudsen" userId="V6k2kHlfjyyPKVnk+6IiWAcl+mUnx532geNqdV62wLU=" providerId="None" clId="Web-{75A69E32-2600-498E-83C7-24B8788565D8}" dt="2022-04-05T20:17:45.410" v="18" actId="20577"/>
          <ac:spMkLst>
            <pc:docMk/>
            <pc:sldMk cId="856058339" sldId="299"/>
            <ac:spMk id="9" creationId="{218D8E48-1AD0-CA4B-941A-8DA9BFB1FE20}"/>
          </ac:spMkLst>
        </pc:spChg>
        <pc:spChg chg="mod">
          <ac:chgData name="Ashley Knudsen" userId="V6k2kHlfjyyPKVnk+6IiWAcl+mUnx532geNqdV62wLU=" providerId="None" clId="Web-{75A69E32-2600-498E-83C7-24B8788565D8}" dt="2022-04-05T20:17:38.785" v="11" actId="20577"/>
          <ac:spMkLst>
            <pc:docMk/>
            <pc:sldMk cId="856058339" sldId="299"/>
            <ac:spMk id="10" creationId="{19B82006-41A4-4F48-8E39-4FA6E26D086C}"/>
          </ac:spMkLst>
        </pc:spChg>
      </pc:sldChg>
    </pc:docChg>
  </pc:docChgLst>
  <pc:docChgLst>
    <pc:chgData name="Ashley Knudsen" userId="V6k2kHlfjyyPKVnk+6IiWAcl+mUnx532geNqdV62wLU=" providerId="None" clId="Web-{447A1737-AA48-4512-B03B-7492D960298B}"/>
    <pc:docChg chg="addSld delSld modSld">
      <pc:chgData name="Ashley Knudsen" userId="V6k2kHlfjyyPKVnk+6IiWAcl+mUnx532geNqdV62wLU=" providerId="None" clId="Web-{447A1737-AA48-4512-B03B-7492D960298B}" dt="2022-05-16T17:53:29.895" v="292"/>
      <pc:docMkLst>
        <pc:docMk/>
      </pc:docMkLst>
      <pc:sldChg chg="addSp modSp">
        <pc:chgData name="Ashley Knudsen" userId="V6k2kHlfjyyPKVnk+6IiWAcl+mUnx532geNqdV62wLU=" providerId="None" clId="Web-{447A1737-AA48-4512-B03B-7492D960298B}" dt="2022-05-16T17:47:43.552" v="284" actId="1076"/>
        <pc:sldMkLst>
          <pc:docMk/>
          <pc:sldMk cId="2172987824" sldId="283"/>
        </pc:sldMkLst>
        <pc:spChg chg="mod">
          <ac:chgData name="Ashley Knudsen" userId="V6k2kHlfjyyPKVnk+6IiWAcl+mUnx532geNqdV62wLU=" providerId="None" clId="Web-{447A1737-AA48-4512-B03B-7492D960298B}" dt="2022-05-16T17:47:35.942" v="282" actId="20577"/>
          <ac:spMkLst>
            <pc:docMk/>
            <pc:sldMk cId="2172987824" sldId="283"/>
            <ac:spMk id="3" creationId="{87246956-5C64-F441-B210-27CCC043AA3E}"/>
          </ac:spMkLst>
        </pc:spChg>
        <pc:graphicFrameChg chg="add mod modGraphic">
          <ac:chgData name="Ashley Knudsen" userId="V6k2kHlfjyyPKVnk+6IiWAcl+mUnx532geNqdV62wLU=" providerId="None" clId="Web-{447A1737-AA48-4512-B03B-7492D960298B}" dt="2022-05-16T17:47:43.552" v="284" actId="1076"/>
          <ac:graphicFrameMkLst>
            <pc:docMk/>
            <pc:sldMk cId="2172987824" sldId="283"/>
            <ac:graphicFrameMk id="5" creationId="{B48F4294-5187-7F91-4C2F-C1E457D4DE08}"/>
          </ac:graphicFrameMkLst>
        </pc:graphicFrameChg>
      </pc:sldChg>
      <pc:sldChg chg="addSp delSp modSp">
        <pc:chgData name="Ashley Knudsen" userId="V6k2kHlfjyyPKVnk+6IiWAcl+mUnx532geNqdV62wLU=" providerId="None" clId="Web-{447A1737-AA48-4512-B03B-7492D960298B}" dt="2022-05-16T17:51:58.676" v="286"/>
        <pc:sldMkLst>
          <pc:docMk/>
          <pc:sldMk cId="856058339" sldId="299"/>
        </pc:sldMkLst>
        <pc:spChg chg="mod">
          <ac:chgData name="Ashley Knudsen" userId="V6k2kHlfjyyPKVnk+6IiWAcl+mUnx532geNqdV62wLU=" providerId="None" clId="Web-{447A1737-AA48-4512-B03B-7492D960298B}" dt="2022-05-16T17:42:07.131" v="31" actId="14100"/>
          <ac:spMkLst>
            <pc:docMk/>
            <pc:sldMk cId="856058339" sldId="299"/>
            <ac:spMk id="2" creationId="{829B204C-93AA-D643-90FC-864D8943C51A}"/>
          </ac:spMkLst>
        </pc:spChg>
        <pc:spChg chg="del">
          <ac:chgData name="Ashley Knudsen" userId="V6k2kHlfjyyPKVnk+6IiWAcl+mUnx532geNqdV62wLU=" providerId="None" clId="Web-{447A1737-AA48-4512-B03B-7492D960298B}" dt="2022-05-16T17:40:18.365" v="14"/>
          <ac:spMkLst>
            <pc:docMk/>
            <pc:sldMk cId="856058339" sldId="299"/>
            <ac:spMk id="3" creationId="{5E9D5F0B-767D-EE46-B313-808EAE91A5E7}"/>
          </ac:spMkLst>
        </pc:spChg>
        <pc:spChg chg="add del mod">
          <ac:chgData name="Ashley Knudsen" userId="V6k2kHlfjyyPKVnk+6IiWAcl+mUnx532geNqdV62wLU=" providerId="None" clId="Web-{447A1737-AA48-4512-B03B-7492D960298B}" dt="2022-05-16T17:40:01.506" v="8"/>
          <ac:spMkLst>
            <pc:docMk/>
            <pc:sldMk cId="856058339" sldId="299"/>
            <ac:spMk id="5" creationId="{27E25651-DA02-8789-0968-BA22C04554E0}"/>
          </ac:spMkLst>
        </pc:spChg>
        <pc:spChg chg="del">
          <ac:chgData name="Ashley Knudsen" userId="V6k2kHlfjyyPKVnk+6IiWAcl+mUnx532geNqdV62wLU=" providerId="None" clId="Web-{447A1737-AA48-4512-B03B-7492D960298B}" dt="2022-05-16T17:40:13.459" v="11"/>
          <ac:spMkLst>
            <pc:docMk/>
            <pc:sldMk cId="856058339" sldId="299"/>
            <ac:spMk id="6" creationId="{9F964172-E905-0F42-84E1-67FF0961B659}"/>
          </ac:spMkLst>
        </pc:spChg>
        <pc:spChg chg="del">
          <ac:chgData name="Ashley Knudsen" userId="V6k2kHlfjyyPKVnk+6IiWAcl+mUnx532geNqdV62wLU=" providerId="None" clId="Web-{447A1737-AA48-4512-B03B-7492D960298B}" dt="2022-05-16T17:40:21.647" v="16"/>
          <ac:spMkLst>
            <pc:docMk/>
            <pc:sldMk cId="856058339" sldId="299"/>
            <ac:spMk id="7" creationId="{ADE29BC6-5EDE-874D-B584-B7BD5A8E910E}"/>
          </ac:spMkLst>
        </pc:spChg>
        <pc:spChg chg="del">
          <ac:chgData name="Ashley Knudsen" userId="V6k2kHlfjyyPKVnk+6IiWAcl+mUnx532geNqdV62wLU=" providerId="None" clId="Web-{447A1737-AA48-4512-B03B-7492D960298B}" dt="2022-05-16T17:40:19.287" v="15"/>
          <ac:spMkLst>
            <pc:docMk/>
            <pc:sldMk cId="856058339" sldId="299"/>
            <ac:spMk id="8" creationId="{4D5D5946-B638-CC40-88C7-D391E50BB0F7}"/>
          </ac:spMkLst>
        </pc:spChg>
        <pc:spChg chg="mod">
          <ac:chgData name="Ashley Knudsen" userId="V6k2kHlfjyyPKVnk+6IiWAcl+mUnx532geNqdV62wLU=" providerId="None" clId="Web-{447A1737-AA48-4512-B03B-7492D960298B}" dt="2022-05-16T17:42:20.334" v="33" actId="1076"/>
          <ac:spMkLst>
            <pc:docMk/>
            <pc:sldMk cId="856058339" sldId="299"/>
            <ac:spMk id="9" creationId="{218D8E48-1AD0-CA4B-941A-8DA9BFB1FE20}"/>
          </ac:spMkLst>
        </pc:spChg>
        <pc:spChg chg="mod">
          <ac:chgData name="Ashley Knudsen" userId="V6k2kHlfjyyPKVnk+6IiWAcl+mUnx532geNqdV62wLU=" providerId="None" clId="Web-{447A1737-AA48-4512-B03B-7492D960298B}" dt="2022-05-16T17:42:23.146" v="34" actId="1076"/>
          <ac:spMkLst>
            <pc:docMk/>
            <pc:sldMk cId="856058339" sldId="299"/>
            <ac:spMk id="10" creationId="{19B82006-41A4-4F48-8E39-4FA6E26D086C}"/>
          </ac:spMkLst>
        </pc:spChg>
        <pc:spChg chg="del mod">
          <ac:chgData name="Ashley Knudsen" userId="V6k2kHlfjyyPKVnk+6IiWAcl+mUnx532geNqdV62wLU=" providerId="None" clId="Web-{447A1737-AA48-4512-B03B-7492D960298B}" dt="2022-05-16T17:40:12.568" v="10"/>
          <ac:spMkLst>
            <pc:docMk/>
            <pc:sldMk cId="856058339" sldId="299"/>
            <ac:spMk id="11" creationId="{F64E9762-EC6F-3649-9A22-C6FD5193A5FA}"/>
          </ac:spMkLst>
        </pc:spChg>
        <pc:spChg chg="del mod">
          <ac:chgData name="Ashley Knudsen" userId="V6k2kHlfjyyPKVnk+6IiWAcl+mUnx532geNqdV62wLU=" providerId="None" clId="Web-{447A1737-AA48-4512-B03B-7492D960298B}" dt="2022-05-16T17:40:02.506" v="9"/>
          <ac:spMkLst>
            <pc:docMk/>
            <pc:sldMk cId="856058339" sldId="299"/>
            <ac:spMk id="12" creationId="{A527B949-102A-AE4C-9AC4-B5F2A75A7E14}"/>
          </ac:spMkLst>
        </pc:spChg>
        <pc:spChg chg="del">
          <ac:chgData name="Ashley Knudsen" userId="V6k2kHlfjyyPKVnk+6IiWAcl+mUnx532geNqdV62wLU=" providerId="None" clId="Web-{447A1737-AA48-4512-B03B-7492D960298B}" dt="2022-05-16T17:40:16.428" v="13"/>
          <ac:spMkLst>
            <pc:docMk/>
            <pc:sldMk cId="856058339" sldId="299"/>
            <ac:spMk id="13" creationId="{765FA311-65E5-0844-BF4D-67402E1BD901}"/>
          </ac:spMkLst>
        </pc:spChg>
        <pc:spChg chg="del">
          <ac:chgData name="Ashley Knudsen" userId="V6k2kHlfjyyPKVnk+6IiWAcl+mUnx532geNqdV62wLU=" providerId="None" clId="Web-{447A1737-AA48-4512-B03B-7492D960298B}" dt="2022-05-16T17:40:14.131" v="12"/>
          <ac:spMkLst>
            <pc:docMk/>
            <pc:sldMk cId="856058339" sldId="299"/>
            <ac:spMk id="14" creationId="{15148916-2D85-244A-BC97-072B82DBC5C1}"/>
          </ac:spMkLst>
        </pc:spChg>
        <pc:picChg chg="add del mod">
          <ac:chgData name="Ashley Knudsen" userId="V6k2kHlfjyyPKVnk+6IiWAcl+mUnx532geNqdV62wLU=" providerId="None" clId="Web-{447A1737-AA48-4512-B03B-7492D960298B}" dt="2022-05-16T17:51:58.676" v="286"/>
          <ac:picMkLst>
            <pc:docMk/>
            <pc:sldMk cId="856058339" sldId="299"/>
            <ac:picMk id="16" creationId="{971E7814-D73D-77F1-3829-69DF63ED3740}"/>
          </ac:picMkLst>
        </pc:picChg>
        <pc:picChg chg="mod">
          <ac:chgData name="Ashley Knudsen" userId="V6k2kHlfjyyPKVnk+6IiWAcl+mUnx532geNqdV62wLU=" providerId="None" clId="Web-{447A1737-AA48-4512-B03B-7492D960298B}" dt="2022-05-16T17:42:15.568" v="32" actId="1076"/>
          <ac:picMkLst>
            <pc:docMk/>
            <pc:sldMk cId="856058339" sldId="299"/>
            <ac:picMk id="17" creationId="{8C9820FF-0135-8C46-AE71-D14886BF4FAF}"/>
          </ac:picMkLst>
        </pc:picChg>
        <pc:picChg chg="del">
          <ac:chgData name="Ashley Knudsen" userId="V6k2kHlfjyyPKVnk+6IiWAcl+mUnx532geNqdV62wLU=" providerId="None" clId="Web-{447A1737-AA48-4512-B03B-7492D960298B}" dt="2022-05-16T17:39:29.678" v="1"/>
          <ac:picMkLst>
            <pc:docMk/>
            <pc:sldMk cId="856058339" sldId="299"/>
            <ac:picMk id="19" creationId="{3FA57701-D177-BF4D-87E2-B5AF4E10A53A}"/>
          </ac:picMkLst>
        </pc:picChg>
      </pc:sldChg>
      <pc:sldChg chg="addSp delSp modSp new del">
        <pc:chgData name="Ashley Knudsen" userId="V6k2kHlfjyyPKVnk+6IiWAcl+mUnx532geNqdV62wLU=" providerId="None" clId="Web-{447A1737-AA48-4512-B03B-7492D960298B}" dt="2022-05-16T17:53:29.895" v="292"/>
        <pc:sldMkLst>
          <pc:docMk/>
          <pc:sldMk cId="2456524568" sldId="330"/>
        </pc:sldMkLst>
        <pc:spChg chg="del">
          <ac:chgData name="Ashley Knudsen" userId="V6k2kHlfjyyPKVnk+6IiWAcl+mUnx532geNqdV62wLU=" providerId="None" clId="Web-{447A1737-AA48-4512-B03B-7492D960298B}" dt="2022-05-16T17:53:16.832" v="288"/>
          <ac:spMkLst>
            <pc:docMk/>
            <pc:sldMk cId="2456524568" sldId="330"/>
            <ac:spMk id="3" creationId="{1EC74B1C-7376-6291-5987-D0BB7AFF73F0}"/>
          </ac:spMkLst>
        </pc:spChg>
        <pc:spChg chg="add del">
          <ac:chgData name="Ashley Knudsen" userId="V6k2kHlfjyyPKVnk+6IiWAcl+mUnx532geNqdV62wLU=" providerId="None" clId="Web-{447A1737-AA48-4512-B03B-7492D960298B}" dt="2022-05-16T17:53:24.035" v="291"/>
          <ac:spMkLst>
            <pc:docMk/>
            <pc:sldMk cId="2456524568" sldId="330"/>
            <ac:spMk id="12" creationId="{DB8A1796-2D52-8CE2-387C-7B3EB3930D16}"/>
          </ac:spMkLst>
        </pc:spChg>
        <pc:picChg chg="add mod ord modCrop">
          <ac:chgData name="Ashley Knudsen" userId="V6k2kHlfjyyPKVnk+6IiWAcl+mUnx532geNqdV62wLU=" providerId="None" clId="Web-{447A1737-AA48-4512-B03B-7492D960298B}" dt="2022-05-16T17:53:20.270" v="289" actId="14100"/>
          <ac:picMkLst>
            <pc:docMk/>
            <pc:sldMk cId="2456524568" sldId="330"/>
            <ac:picMk id="16" creationId="{DF9FCF47-481E-920D-2277-0D5A46525C2B}"/>
          </ac:picMkLst>
        </pc:picChg>
      </pc:sldChg>
    </pc:docChg>
  </pc:docChgLst>
  <pc:docChgLst>
    <pc:chgData name="Erica Stillwagon" userId="A7TIIeb1oZe76TLGR+SrDfPuXiE0SErXzyQxvhe2nGI=" providerId="None" clId="Web-{03A495F6-489A-447A-916E-7515D340380A}"/>
    <pc:docChg chg="modSld">
      <pc:chgData name="Erica Stillwagon" userId="A7TIIeb1oZe76TLGR+SrDfPuXiE0SErXzyQxvhe2nGI=" providerId="None" clId="Web-{03A495F6-489A-447A-916E-7515D340380A}" dt="2021-04-06T20:27:44.235" v="132" actId="20577"/>
      <pc:docMkLst>
        <pc:docMk/>
      </pc:docMkLst>
      <pc:sldChg chg="modSp">
        <pc:chgData name="Erica Stillwagon" userId="A7TIIeb1oZe76TLGR+SrDfPuXiE0SErXzyQxvhe2nGI=" providerId="None" clId="Web-{03A495F6-489A-447A-916E-7515D340380A}" dt="2021-04-06T20:27:44.235" v="132" actId="20577"/>
        <pc:sldMkLst>
          <pc:docMk/>
          <pc:sldMk cId="2773652047" sldId="326"/>
        </pc:sldMkLst>
        <pc:spChg chg="mod">
          <ac:chgData name="Erica Stillwagon" userId="A7TIIeb1oZe76TLGR+SrDfPuXiE0SErXzyQxvhe2nGI=" providerId="None" clId="Web-{03A495F6-489A-447A-916E-7515D340380A}" dt="2021-04-06T20:27:44.235" v="132" actId="20577"/>
          <ac:spMkLst>
            <pc:docMk/>
            <pc:sldMk cId="2773652047" sldId="326"/>
            <ac:spMk id="3" creationId="{87246956-5C64-F441-B210-27CCC043AA3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E46FC2-9B14-4036-8645-9D5591E5AA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8A818-2908-4557-954A-FAB1A3C5E6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B6C2-A6BA-48D5-B6C2-B119A92B7D3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1FD7B-3467-4408-948A-206BF0F58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693B0-A922-425A-B551-C7264C4C0E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FD3B1-695E-4B3F-BDFB-3260EA3CF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441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0696-E8A4-5E47-B426-CB2DE1C2894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9D37-EB39-9B49-85DF-DD837FDB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67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47BCD-FAD8-4832-8715-AE6D30918E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Kievit Offc" panose="020B0504030101020102" pitchFamily="34" charset="0"/>
                <a:ea typeface="SimSun"/>
              </a:rPr>
              <a:t>What should be recorded on timesheets</a:t>
            </a:r>
            <a:r>
              <a:rPr lang="en-US" sz="1200" dirty="0">
                <a:latin typeface="Kievit Offc" panose="020B0504030101020102" pitchFamily="34" charset="0"/>
                <a:ea typeface="SimSun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Kievit Offc" panose="020B0504030101020102" pitchFamily="34" charset="0"/>
                <a:ea typeface="SimSun"/>
              </a:rPr>
              <a:t>FOR CLASSIFIED STAFF: You’ll clock in/out daily here; record time off as appropriate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Kievit Offc" panose="020B0504030101020102" pitchFamily="34" charset="0"/>
                <a:ea typeface="SimSun"/>
              </a:rPr>
              <a:t>FOR TEACHING/PROFESSIONAL FACULTY: If no sick/vacation/leave time is used, then just save and submit the sheet. Only days/hours you are out sick or using vacation/leave.  Ask your supervisor if you’re not sure about this.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C624B-2229-40F9-A59B-6C48EF32C8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7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4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2DCC7-ABA5-4B3D-B571-70FF36BD7E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50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 overview of employment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928C2-7AF9-44FC-A574-888640C082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73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9D124-B86A-4FAA-8708-1FEDEAF06D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8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ourselves</a:t>
            </a:r>
          </a:p>
          <a:p>
            <a:r>
              <a:rPr lang="en-US" dirty="0"/>
              <a:t>Add Erica and Tara as appropriate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867EE-FB0D-4B0F-8233-5A410EC157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0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latin typeface="Kievit Offc" panose="020B0504030101020102" pitchFamily="34" charset="0"/>
              </a:rPr>
              <a:t>Contact Business Center Finance or Accounting for the following: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Kievit Offc" panose="020B0504030101020102" pitchFamily="34" charset="0"/>
                <a:ea typeface="SimSun"/>
              </a:rPr>
              <a:t>Before first-time travel booking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Kievit Offc" panose="020B0504030101020102" pitchFamily="34" charset="0"/>
                <a:ea typeface="SimSun"/>
              </a:rPr>
              <a:t>purchases requiring reimbursement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Kievit Offc" panose="020B0504030101020102" pitchFamily="34" charset="0"/>
                <a:ea typeface="SimSun"/>
              </a:rPr>
              <a:t>When considering contracted projects, grants, etc. for the first time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Kievit Offc" panose="020B0504030101020102" pitchFamily="34" charset="0"/>
                <a:ea typeface="SimSun"/>
              </a:rPr>
              <a:t>When you’re just not sure about finance/accounting related items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Kievit Offc" panose="020B0504030101020102" pitchFamily="34" charset="0"/>
                <a:ea typeface="SimSun"/>
              </a:rPr>
              <a:t>Payroll questions: you can contact us, but also contact the BC </a:t>
            </a:r>
            <a:r>
              <a:rPr lang="en-US" sz="1200" dirty="0" err="1">
                <a:latin typeface="Kievit Offc" panose="020B0504030101020102" pitchFamily="34" charset="0"/>
                <a:ea typeface="SimSun"/>
              </a:rPr>
              <a:t>folx</a:t>
            </a:r>
            <a:r>
              <a:rPr lang="en-US" sz="1200" dirty="0">
                <a:latin typeface="Kievit Offc" panose="020B0504030101020102" pitchFamily="34" charset="0"/>
                <a:ea typeface="SimSun"/>
              </a:rPr>
              <a:t> via this email with questions/concerns</a:t>
            </a:r>
          </a:p>
          <a:p>
            <a:endParaRPr lang="en-US" dirty="0"/>
          </a:p>
          <a:p>
            <a:r>
              <a:rPr lang="en-US" dirty="0"/>
              <a:t>Add to slide when she’s back… under Sandy Saunders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Kievit Offc" panose="020B0504030101020102" pitchFamily="34" charset="0"/>
                <a:cs typeface="Soho Std"/>
              </a:rPr>
              <a:t>Corina </a:t>
            </a:r>
            <a:r>
              <a:rPr lang="en-US" sz="1200" dirty="0" err="1">
                <a:solidFill>
                  <a:prstClr val="black"/>
                </a:solidFill>
                <a:latin typeface="Kievit Offc" panose="020B0504030101020102" pitchFamily="34" charset="0"/>
                <a:cs typeface="Soho Std"/>
              </a:rPr>
              <a:t>Rampola</a:t>
            </a:r>
            <a:r>
              <a:rPr lang="en-US" sz="1200" dirty="0">
                <a:solidFill>
                  <a:prstClr val="black"/>
                </a:solidFill>
                <a:latin typeface="Kievit Offc" panose="020B0504030101020102" pitchFamily="34" charset="0"/>
                <a:cs typeface="Soho Std"/>
              </a:rPr>
              <a:t>, Finance &amp; Accounting Manager, 485 Austin Hall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17671-A18D-4A13-978E-DD961240B5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5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folx to log in and click around.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15581-A955-4BFC-8527-3229D1AC3C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43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folx to add resources to favorites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E603-5BDE-456E-AD78-5390528122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Kievit Offc" panose="020B0504030101020102" pitchFamily="34" charset="0"/>
                <a:ea typeface="SimSun"/>
              </a:rPr>
              <a:t>Detail on next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7C734-55E5-4F5D-80F5-77B095204E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: Austin 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6710F723-089B-7E46-A15D-59BA841A4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B53AA60-07C6-4D4B-AE82-6184B3C8E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3E289-CDF8-D743-AEFA-0E9214648922}"/>
              </a:ext>
            </a:extLst>
          </p:cNvPr>
          <p:cNvSpPr txBox="1"/>
          <p:nvPr userDrawn="1"/>
        </p:nvSpPr>
        <p:spPr>
          <a:xfrm>
            <a:off x="3467100" y="-723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5CD415F-9F5D-D74C-B392-3B9F3A5D6E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301" y="1832943"/>
            <a:ext cx="8510656" cy="2141887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086F07A-3AB1-9A4A-BBC0-93C1D6AD94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1" y="1323184"/>
            <a:ext cx="8510656" cy="3333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B48570-76AE-BE46-B1D8-502D40C3C935}"/>
              </a:ext>
            </a:extLst>
          </p:cNvPr>
          <p:cNvSpPr/>
          <p:nvPr userDrawn="1"/>
        </p:nvSpPr>
        <p:spPr>
          <a:xfrm>
            <a:off x="0" y="5066269"/>
            <a:ext cx="12192000" cy="179173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3B008FC-7F59-3248-9E8F-89C34EFACD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052" y="5492462"/>
            <a:ext cx="333756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-Slide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665369"/>
            <a:ext cx="10515600" cy="805623"/>
          </a:xfrm>
        </p:spPr>
        <p:txBody>
          <a:bodyPr anchor="b"/>
          <a:lstStyle>
            <a:lvl1pPr algn="ctr"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Our presenters Today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6EB33-081D-D349-B8F7-A1C4F723E5B5}"/>
              </a:ext>
            </a:extLst>
          </p:cNvPr>
          <p:cNvSpPr txBox="1"/>
          <p:nvPr userDrawn="1"/>
        </p:nvSpPr>
        <p:spPr>
          <a:xfrm>
            <a:off x="7487478" y="0"/>
            <a:ext cx="4704522" cy="188180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28078F-5CD8-5048-A9A9-39DEB6B571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1919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7E8BC33-8472-B143-8EA3-83624E24A3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2163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C967C99-B367-5E4C-9640-718B07BD74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407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0D2A037-BF58-2442-BD66-00A687CBAB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2651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442D0A-618F-034D-B5C1-60FB3ED88B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997C1A7-E13E-0A46-B2C9-FB76535C17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CF15736-65FD-8440-A1B8-07CA11D41F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878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88CAA31-A92A-C444-951A-2507DCBDD8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78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6596DC8-26A8-B64B-A1FD-B9D2DD889A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572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A6F95F9-E835-9046-AA65-4149030154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572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FE27356-5AF8-7041-8A99-9D618C37C5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9415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A59CDF-17B0-1543-A39E-E95FAB5CE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49415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E67086F1-7AC6-874C-AE8B-8CF014946F3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4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9625"/>
            <a:ext cx="12192000" cy="6858000"/>
          </a:xfrm>
          <a:prstGeom prst="rect">
            <a:avLst/>
          </a:prstGeom>
          <a:solidFill>
            <a:srgbClr val="D73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8425"/>
            <a:ext cx="10515600" cy="1253090"/>
          </a:xfrm>
        </p:spPr>
        <p:txBody>
          <a:bodyPr lIns="0"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Table of Contents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0CB99E-E1F3-EF46-8942-C06942165F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3776471"/>
            <a:ext cx="6954989" cy="2451074"/>
          </a:xfrm>
        </p:spPr>
        <p:txBody>
          <a:bodyPr numCol="2" spcCol="274320" anchor="t" anchorCtr="0"/>
          <a:lstStyle>
            <a:lvl1pPr marL="4572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0"/>
            <a:r>
              <a:rPr lang="en-US" dirty="0"/>
              <a:t>Section 4</a:t>
            </a:r>
          </a:p>
          <a:p>
            <a:pPr lvl="0"/>
            <a:r>
              <a:rPr lang="en-US" dirty="0"/>
              <a:t>Section 5</a:t>
            </a:r>
          </a:p>
          <a:p>
            <a:pPr lvl="0"/>
            <a:r>
              <a:rPr lang="en-US" dirty="0"/>
              <a:t>Section 6</a:t>
            </a:r>
          </a:p>
          <a:p>
            <a:pPr lvl="0"/>
            <a:r>
              <a:rPr lang="en-US" dirty="0"/>
              <a:t>Section 7</a:t>
            </a:r>
          </a:p>
          <a:p>
            <a:pPr lvl="0"/>
            <a:r>
              <a:rPr lang="en-US" dirty="0"/>
              <a:t>Section 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CB9A47-9348-2344-8748-DF4E127FB6DB}"/>
              </a:ext>
            </a:extLst>
          </p:cNvPr>
          <p:cNvCxnSpPr>
            <a:cxnSpLocks/>
          </p:cNvCxnSpPr>
          <p:nvPr userDrawn="1"/>
        </p:nvCxnSpPr>
        <p:spPr>
          <a:xfrm>
            <a:off x="831849" y="3380874"/>
            <a:ext cx="797659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7AE20D8-28EF-E342-80F9-1CB129F6C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295" y="-1"/>
            <a:ext cx="7341705" cy="16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0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9625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8425"/>
            <a:ext cx="10515600" cy="1253090"/>
          </a:xfrm>
        </p:spPr>
        <p:txBody>
          <a:bodyPr lIns="0" anchor="b"/>
          <a:lstStyle>
            <a:lvl1pPr>
              <a:defRPr sz="60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Table of Contents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0CB99E-E1F3-EF46-8942-C06942165F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3776471"/>
            <a:ext cx="6954989" cy="2451074"/>
          </a:xfrm>
        </p:spPr>
        <p:txBody>
          <a:bodyPr numCol="2" spcCol="274320" anchor="t" anchorCtr="0"/>
          <a:lstStyle>
            <a:lvl1pPr marL="4572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0"/>
            <a:r>
              <a:rPr lang="en-US" dirty="0"/>
              <a:t>Section 4</a:t>
            </a:r>
          </a:p>
          <a:p>
            <a:pPr lvl="0"/>
            <a:r>
              <a:rPr lang="en-US" dirty="0"/>
              <a:t>Section 5</a:t>
            </a:r>
          </a:p>
          <a:p>
            <a:pPr lvl="0"/>
            <a:r>
              <a:rPr lang="en-US" dirty="0"/>
              <a:t>Section 6</a:t>
            </a:r>
          </a:p>
          <a:p>
            <a:pPr lvl="0"/>
            <a:r>
              <a:rPr lang="en-US" dirty="0"/>
              <a:t>Section 7</a:t>
            </a:r>
          </a:p>
          <a:p>
            <a:pPr lvl="0"/>
            <a:r>
              <a:rPr lang="en-US" dirty="0"/>
              <a:t>Section 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75866B-21D2-104A-80AC-26A3F6FFA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6"/>
          <a:stretch/>
        </p:blipFill>
        <p:spPr>
          <a:xfrm>
            <a:off x="5907260" y="0"/>
            <a:ext cx="6284741" cy="183142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72C70A-46CC-1444-B29D-DBD756913D6B}"/>
              </a:ext>
            </a:extLst>
          </p:cNvPr>
          <p:cNvCxnSpPr>
            <a:cxnSpLocks/>
          </p:cNvCxnSpPr>
          <p:nvPr userDrawn="1"/>
        </p:nvCxnSpPr>
        <p:spPr>
          <a:xfrm>
            <a:off x="831849" y="3380874"/>
            <a:ext cx="797659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08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962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8425"/>
            <a:ext cx="10515600" cy="1253090"/>
          </a:xfrm>
        </p:spPr>
        <p:txBody>
          <a:bodyPr lIns="0"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Table of Contents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0CB99E-E1F3-EF46-8942-C06942165F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3776471"/>
            <a:ext cx="6954989" cy="2451074"/>
          </a:xfrm>
        </p:spPr>
        <p:txBody>
          <a:bodyPr numCol="2" spcCol="274320" anchor="t" anchorCtr="0"/>
          <a:lstStyle>
            <a:lvl1pPr marL="457200" indent="-4572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0"/>
            <a:r>
              <a:rPr lang="en-US" dirty="0"/>
              <a:t>Section 4</a:t>
            </a:r>
          </a:p>
          <a:p>
            <a:pPr lvl="0"/>
            <a:r>
              <a:rPr lang="en-US" dirty="0"/>
              <a:t>Section 5</a:t>
            </a:r>
          </a:p>
          <a:p>
            <a:pPr lvl="0"/>
            <a:r>
              <a:rPr lang="en-US" dirty="0"/>
              <a:t>Section 6</a:t>
            </a:r>
          </a:p>
          <a:p>
            <a:pPr lvl="0"/>
            <a:r>
              <a:rPr lang="en-US" dirty="0"/>
              <a:t>Section 7</a:t>
            </a:r>
          </a:p>
          <a:p>
            <a:pPr lvl="0"/>
            <a:r>
              <a:rPr lang="en-US" dirty="0"/>
              <a:t>Section 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BCA58-57BE-E444-916D-8D2D4C7FF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186" y="0"/>
            <a:ext cx="6715815" cy="173244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68A57C-BD76-534F-BA3A-6513071736EF}"/>
              </a:ext>
            </a:extLst>
          </p:cNvPr>
          <p:cNvCxnSpPr>
            <a:cxnSpLocks/>
          </p:cNvCxnSpPr>
          <p:nvPr userDrawn="1"/>
        </p:nvCxnSpPr>
        <p:spPr>
          <a:xfrm>
            <a:off x="831849" y="3380874"/>
            <a:ext cx="797659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2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84B30-71BE-9F47-928C-0906AE1E7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5488685"/>
            <a:ext cx="4999107" cy="779316"/>
          </a:xfrm>
          <a:solidFill>
            <a:schemeClr val="accent1"/>
          </a:solidFill>
        </p:spPr>
        <p:txBody>
          <a:bodyPr wrap="square" lIns="274320" tIns="274320" rIns="274320" bIns="274320" anchor="b" anchorCtr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3491408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84B30-71BE-9F47-928C-0906AE1E7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5488685"/>
            <a:ext cx="4999107" cy="779316"/>
          </a:xfrm>
          <a:solidFill>
            <a:schemeClr val="tx1"/>
          </a:solidFill>
        </p:spPr>
        <p:txBody>
          <a:bodyPr wrap="square" lIns="274320" tIns="274320" rIns="274320" bIns="274320" anchor="b" anchorCtr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4064316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84B30-71BE-9F47-928C-0906AE1E7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5488685"/>
            <a:ext cx="4999107" cy="779316"/>
          </a:xfrm>
          <a:solidFill>
            <a:schemeClr val="bg1"/>
          </a:solidFill>
        </p:spPr>
        <p:txBody>
          <a:bodyPr wrap="square" lIns="274320" tIns="274320" rIns="274320" bIns="274320" anchor="b" anchorCtr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225122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Slide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1F60BC-4C85-4D4E-A608-61A32C071E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491159"/>
            <a:ext cx="10515600" cy="10055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500" i="1" u="none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#.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B4C505-7115-954D-8503-2227F633CA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6EB33-081D-D349-B8F7-A1C4F723E5B5}"/>
              </a:ext>
            </a:extLst>
          </p:cNvPr>
          <p:cNvSpPr txBox="1"/>
          <p:nvPr userDrawn="1"/>
        </p:nvSpPr>
        <p:spPr>
          <a:xfrm>
            <a:off x="7487478" y="0"/>
            <a:ext cx="4704522" cy="188180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65D44-D396-314B-8979-A4EFE4C7C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295" y="-1"/>
            <a:ext cx="7341705" cy="16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Slide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AF8909-88CE-2D41-90DC-3C16C7EE8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F2DF778-4115-3B4B-A843-C13016C97F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491159"/>
            <a:ext cx="10515600" cy="10055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500" i="1" u="none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#.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277D4E3-1FDB-974C-90BA-B553EB35A3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D32703-82C0-694E-ABE2-3D96A942C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6"/>
          <a:stretch/>
        </p:blipFill>
        <p:spPr>
          <a:xfrm>
            <a:off x="5907260" y="0"/>
            <a:ext cx="6284741" cy="18314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02FA9A-9C3E-1440-A2FD-385592B88E6B}"/>
              </a:ext>
            </a:extLst>
          </p:cNvPr>
          <p:cNvSpPr txBox="1"/>
          <p:nvPr userDrawn="1"/>
        </p:nvSpPr>
        <p:spPr>
          <a:xfrm>
            <a:off x="2796209" y="-53008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: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6710F723-089B-7E46-A15D-59BA841A4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B1386DC-CA07-3E43-AF77-0B721F04198E}"/>
              </a:ext>
            </a:extLst>
          </p:cNvPr>
          <p:cNvSpPr/>
          <p:nvPr userDrawn="1"/>
        </p:nvSpPr>
        <p:spPr>
          <a:xfrm rot="5400000">
            <a:off x="393704" y="-393703"/>
            <a:ext cx="6858000" cy="764540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D431D9-ACD8-FD46-9D27-A802AD5CFFB8}"/>
              </a:ext>
            </a:extLst>
          </p:cNvPr>
          <p:cNvSpPr/>
          <p:nvPr userDrawn="1"/>
        </p:nvSpPr>
        <p:spPr>
          <a:xfrm>
            <a:off x="0" y="5066269"/>
            <a:ext cx="12192000" cy="179173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3E289-CDF8-D743-AEFA-0E9214648922}"/>
              </a:ext>
            </a:extLst>
          </p:cNvPr>
          <p:cNvSpPr txBox="1"/>
          <p:nvPr userDrawn="1"/>
        </p:nvSpPr>
        <p:spPr>
          <a:xfrm>
            <a:off x="3467100" y="-723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FEDE4F-8F85-EC47-BC97-1551F400D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9495" y="1654382"/>
            <a:ext cx="5199157" cy="3057318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rgbClr val="D73F09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9EF6B5-305D-2542-BAD7-D701F2DFB1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9495" y="1144622"/>
            <a:ext cx="5199157" cy="36667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4B49FE-28BD-0A4C-8A5D-765555222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511" y="5488522"/>
            <a:ext cx="33375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1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Slide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89436A-96DD-8C49-99B5-39EE01851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5ABF6C3-6EC9-2E49-99F0-8EBDFCE56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491159"/>
            <a:ext cx="10515600" cy="10055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500" i="1" u="none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#.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F32569E-B73A-054E-A332-EA107D88F4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67581-5DD9-C642-9F0E-319E50B9A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186" y="0"/>
            <a:ext cx="6715815" cy="17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53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9FC60F-88E0-BC49-A418-51EE3E9AE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1B7E90-40C8-B642-83F2-4271287B5A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7B98C4-50F1-3249-8B43-BB406BA3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295" y="-1"/>
            <a:ext cx="7341705" cy="163581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9EA642-B24E-E847-BE4D-41C6F91C14FE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97659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9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B0544A-0864-D045-81A6-8BE5E8A18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DDC60BF-CFB5-5F4A-BC8B-25D473C985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1AA8E2-19AB-D44F-95C8-406394624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6"/>
          <a:stretch/>
        </p:blipFill>
        <p:spPr>
          <a:xfrm>
            <a:off x="5907260" y="0"/>
            <a:ext cx="6284741" cy="18314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AACA38-FA82-1440-9047-A88B2D5A155E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97659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408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Kievit Offc Regular" panose="020B0504030101020102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CA0609-68DB-C74A-9CA4-37169D31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186" y="0"/>
            <a:ext cx="6715815" cy="17324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7960327-D1C6-0A46-9916-6A232535E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A7F70A-DD92-E64D-B369-2FB9470620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8C7051-CBDA-4B48-A098-3BDFEA35CAAB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97659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65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Lef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5539409" y="0"/>
            <a:ext cx="66525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5459897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B632C-7E08-0D4B-9A95-331DE2AE96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538788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58235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Lef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5539409" y="0"/>
            <a:ext cx="66525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BE8DA8-15C3-B744-BFFC-4089D4B8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545989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8463D0-A1C9-114B-9433-1599C2461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5786737-96D7-A64A-AE79-2BA6142EBF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FD9ECFD-35FD-C14F-AF68-3330E9B7E1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538788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73453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Lef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5459897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B46D19-C7DD-9D4C-9814-33377F02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CD90EEA-3E45-E34F-A52B-7CB673B54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1C896AB-D737-0A4D-B2D8-5996397F44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538788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09907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Righ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DE7A8A-5860-BD47-AE55-A91933E76D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53213" y="0"/>
            <a:ext cx="5538787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0" y="0"/>
            <a:ext cx="66525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DCDEC96-64EC-E446-AEBA-9734A40B5E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96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Righ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E42E88F-2C6C-5F4E-B06F-162850858D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53213" y="0"/>
            <a:ext cx="5538787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0" y="0"/>
            <a:ext cx="66525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9B16ED7-44CF-1146-B75E-77F39E249B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9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Righ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1EBB4A-C83A-B048-8EA6-EE0629B03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53213" y="0"/>
            <a:ext cx="5538787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3A2A431-3F21-7D4F-BE38-7163FEF234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0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: Portlan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6710F723-089B-7E46-A15D-59BA841A4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6C152D-3924-764E-AD1B-71BF68391B1F}"/>
              </a:ext>
            </a:extLst>
          </p:cNvPr>
          <p:cNvSpPr/>
          <p:nvPr userDrawn="1"/>
        </p:nvSpPr>
        <p:spPr>
          <a:xfrm rot="16200000">
            <a:off x="2667001" y="-2667000"/>
            <a:ext cx="6858000" cy="121920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43FC6E-61C7-824E-A418-F9CBDDFA7E3E}"/>
              </a:ext>
            </a:extLst>
          </p:cNvPr>
          <p:cNvSpPr/>
          <p:nvPr userDrawn="1"/>
        </p:nvSpPr>
        <p:spPr>
          <a:xfrm rot="16200000">
            <a:off x="3981448" y="-1352555"/>
            <a:ext cx="6858000" cy="956310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AE9A4D-B170-304F-9BAC-87B10D80F7B0}"/>
              </a:ext>
            </a:extLst>
          </p:cNvPr>
          <p:cNvSpPr/>
          <p:nvPr userDrawn="1"/>
        </p:nvSpPr>
        <p:spPr>
          <a:xfrm rot="16200000">
            <a:off x="2666999" y="-2667000"/>
            <a:ext cx="6858000" cy="12192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9222A1-0332-784E-8B73-1025E175738B}"/>
              </a:ext>
            </a:extLst>
          </p:cNvPr>
          <p:cNvSpPr/>
          <p:nvPr userDrawn="1"/>
        </p:nvSpPr>
        <p:spPr>
          <a:xfrm rot="16200000">
            <a:off x="2666998" y="-2667000"/>
            <a:ext cx="6858000" cy="121920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BE3B3E-6261-A748-91FC-B06D51FD9D95}"/>
              </a:ext>
            </a:extLst>
          </p:cNvPr>
          <p:cNvSpPr/>
          <p:nvPr userDrawn="1"/>
        </p:nvSpPr>
        <p:spPr>
          <a:xfrm>
            <a:off x="0" y="5066269"/>
            <a:ext cx="12192000" cy="179173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069326-29A2-CF48-ABB5-E0C6294E6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52" y="5492234"/>
            <a:ext cx="3337560" cy="10668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E965ADAC-AF8F-7647-9A59-CD53E8410F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3077" y="1654382"/>
            <a:ext cx="5718201" cy="3057318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649EB90-88B3-0543-83B0-A5D081F8B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3077" y="1144622"/>
            <a:ext cx="5718201" cy="36667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</p:spTree>
    <p:extLst>
      <p:ext uri="{BB962C8B-B14F-4D97-AF65-F5344CB8AC3E}">
        <p14:creationId xmlns:p14="http://schemas.microsoft.com/office/powerpoint/2010/main" val="4060877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Lef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5539409" y="0"/>
            <a:ext cx="66525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5459897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501C0B-F74F-774B-BBB5-F3240207D4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-2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</p:spTree>
    <p:extLst>
      <p:ext uri="{BB962C8B-B14F-4D97-AF65-F5344CB8AC3E}">
        <p14:creationId xmlns:p14="http://schemas.microsoft.com/office/powerpoint/2010/main" val="809725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Lef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5539409" y="0"/>
            <a:ext cx="66525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BE8DA8-15C3-B744-BFFC-4089D4B8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545989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8463D0-A1C9-114B-9433-1599C2461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5786737-96D7-A64A-AE79-2BA6142EBF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AD0111-7652-4A46-B9AD-E9CAB3C5A16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-2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</p:spTree>
    <p:extLst>
      <p:ext uri="{BB962C8B-B14F-4D97-AF65-F5344CB8AC3E}">
        <p14:creationId xmlns:p14="http://schemas.microsoft.com/office/powerpoint/2010/main" val="327770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Lef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5459897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B46D19-C7DD-9D4C-9814-33377F02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CD90EEA-3E45-E34F-A52B-7CB673B54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12CA1A-7AD6-5347-8BF4-DD6B70BAE81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-2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</p:spTree>
    <p:extLst>
      <p:ext uri="{BB962C8B-B14F-4D97-AF65-F5344CB8AC3E}">
        <p14:creationId xmlns:p14="http://schemas.microsoft.com/office/powerpoint/2010/main" val="62280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Righ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06AA2E-DBA1-CD4C-A1EE-2ED8BAEBB8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52591" y="0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0" y="0"/>
            <a:ext cx="66525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DCDEC96-64EC-E446-AEBA-9734A40B5E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7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Righ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5EFE08-4919-3344-9DD1-5F1B80AF066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52591" y="0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0" y="0"/>
            <a:ext cx="66525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9B16ED7-44CF-1146-B75E-77F39E249B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99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Righ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1EC76-7FED-9C43-8AA4-31EEF3E7A23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52591" y="0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3A2A431-3F21-7D4F-BE38-7163FEF234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12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orizontal Photo on Lef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-92596" y="0"/>
            <a:ext cx="122845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0309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68E4B-2ADD-2746-8726-1FE852CD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453" y="656673"/>
            <a:ext cx="4422704" cy="1325563"/>
          </a:xfrm>
        </p:spPr>
        <p:txBody>
          <a:bodyPr anchor="b" anchorCtr="0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37C33A-901C-4248-BCDD-2E170C72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453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218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orizontal Photo on Lef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0309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68E4B-2ADD-2746-8726-1FE852CD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453" y="656673"/>
            <a:ext cx="4422704" cy="1325563"/>
          </a:xfrm>
        </p:spPr>
        <p:txBody>
          <a:bodyPr anchor="b" anchorCtr="0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CF76D5-7BC1-1048-9093-7E1AD29E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453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242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orizontal Photo on Lef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0309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68E4B-2ADD-2746-8726-1FE852CD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453" y="656673"/>
            <a:ext cx="4422704" cy="1325563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78DBF2-DB4C-1545-8057-1EDDF2E36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453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339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Horizontal Photo on Righ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2857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791A2D-1DB1-3149-8717-9E12A0834DD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0309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1C6F24-51A6-2F4B-9F23-ABECE1EB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09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151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: Beaver 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8B9F4-A182-7843-9243-86D5CD7F06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130273-2C95-D24A-8A4B-57CB6B6D2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301" y="2074513"/>
            <a:ext cx="8590169" cy="2141887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98E46F-1742-B84C-B382-D201004030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1" y="1564753"/>
            <a:ext cx="8590169" cy="30380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0E1A2-6676-0E49-8DA4-B5A39DFE8E1D}"/>
              </a:ext>
            </a:extLst>
          </p:cNvPr>
          <p:cNvSpPr txBox="1"/>
          <p:nvPr userDrawn="1"/>
        </p:nvSpPr>
        <p:spPr>
          <a:xfrm>
            <a:off x="8242852" y="-37106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BE1E6-0B51-A74B-B2B8-A7EDB07E0AA5}"/>
              </a:ext>
            </a:extLst>
          </p:cNvPr>
          <p:cNvSpPr txBox="1"/>
          <p:nvPr userDrawn="1"/>
        </p:nvSpPr>
        <p:spPr>
          <a:xfrm>
            <a:off x="2584174" y="-3975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F0B161-2E6E-8E4A-B7DD-574B19010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3633" y="5505037"/>
            <a:ext cx="3337560" cy="106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AD9FD-744C-F64E-8A45-28C57B240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61" t="-92101" r="-5961"/>
          <a:stretch/>
        </p:blipFill>
        <p:spPr>
          <a:xfrm>
            <a:off x="0" y="-1"/>
            <a:ext cx="12192000" cy="9674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orizontal Photo on Righ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2857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531800-5A2A-1846-BE21-47BA80C4970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0309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59BD55-2B8C-E34F-9006-C1011696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09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468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Horizontal Photo on Righ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2857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3D5C9D-F039-FD44-97D5-2FFB2B5510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0309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23266-55B4-FE4A-8C3B-E1075683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09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529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A27B9F-92E9-C642-B0CF-CCD0B45605F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282031"/>
            <a:ext cx="4513950" cy="21706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Optional text here (max 30 words)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A160774-0341-544A-9B8F-F48C53A93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8035" y="457200"/>
            <a:ext cx="5444917" cy="551914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CC536CF-B47F-F143-AEF8-C64456E804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D1EF3E-A37E-4646-83AC-71F18444C7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28152" y="4754598"/>
            <a:ext cx="2252869" cy="1126054"/>
          </a:xfrm>
        </p:spPr>
        <p:txBody>
          <a:bodyPr anchor="b" anchorCtr="0">
            <a:normAutofit/>
          </a:bodyPr>
          <a:lstStyle>
            <a:lvl1pPr marL="0" indent="0" algn="r"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caption text for image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41A533-09D1-4D4E-A105-20E8A14319B1}"/>
              </a:ext>
            </a:extLst>
          </p:cNvPr>
          <p:cNvCxnSpPr/>
          <p:nvPr userDrawn="1"/>
        </p:nvCxnSpPr>
        <p:spPr>
          <a:xfrm flipH="1">
            <a:off x="3828152" y="5976349"/>
            <a:ext cx="22528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3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EF37FE-F5CE-2245-A946-D0467F9AA4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282031"/>
            <a:ext cx="4513950" cy="21706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Optional text here (max 30 words)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7E04B5F-54A7-4145-908D-335A128BE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8035" y="457200"/>
            <a:ext cx="5444917" cy="551914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495C596-3D5A-F74B-946E-5DB0140791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B83591B-744B-3B4F-9BFB-BB4B922F30A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28152" y="4754598"/>
            <a:ext cx="2252869" cy="1126054"/>
          </a:xfrm>
        </p:spPr>
        <p:txBody>
          <a:bodyPr anchor="b" anchorCtr="0">
            <a:normAutofit/>
          </a:bodyPr>
          <a:lstStyle>
            <a:lvl1pPr marL="0" indent="0" algn="r"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caption text for image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853F9E-F757-FA4D-8286-41E156D3073F}"/>
              </a:ext>
            </a:extLst>
          </p:cNvPr>
          <p:cNvCxnSpPr/>
          <p:nvPr userDrawn="1"/>
        </p:nvCxnSpPr>
        <p:spPr>
          <a:xfrm flipH="1">
            <a:off x="3828152" y="5976349"/>
            <a:ext cx="225286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56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8035" y="457200"/>
            <a:ext cx="5444917" cy="551914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A0D6-11ED-4B44-9143-C55F11F6D1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282031"/>
            <a:ext cx="4513950" cy="21706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Optional text here (max 30 words)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18D6A86-FD19-984D-BBBB-EA5016C368D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C5FBA8E-966C-EB47-A473-F01A1CB1C07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28152" y="4754598"/>
            <a:ext cx="2252869" cy="1126054"/>
          </a:xfrm>
        </p:spPr>
        <p:txBody>
          <a:bodyPr anchor="b" anchorCtr="0">
            <a:normAutofit/>
          </a:bodyPr>
          <a:lstStyle>
            <a:lvl1pPr marL="0" indent="0" algn="r"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caption text for image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772AD3-A02E-F940-97BA-B84E0380C792}"/>
              </a:ext>
            </a:extLst>
          </p:cNvPr>
          <p:cNvCxnSpPr/>
          <p:nvPr userDrawn="1"/>
        </p:nvCxnSpPr>
        <p:spPr>
          <a:xfrm flipH="1">
            <a:off x="3828152" y="5976349"/>
            <a:ext cx="225286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C64521-F9BF-744C-B48B-E463B453D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3D784A-4D3F-4F43-90F7-79452E5A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469505-C3E8-DA42-A2B1-D650B7FF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8540D91-3FB1-C949-ACA2-964A1E9EC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529350E-B5B0-3947-9C88-E84E5472C8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C64521-F9BF-744C-B48B-E463B453D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3D784A-4D3F-4F43-90F7-79452E5A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469505-C3E8-DA42-A2B1-D650B7FF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698CC83-13AA-CF44-B232-D7E4BE2E90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03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er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C64521-F9BF-744C-B48B-E463B453D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3D784A-4D3F-4F43-90F7-79452E5A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469505-C3E8-DA42-A2B1-D650B7FF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8425"/>
            <a:ext cx="10515600" cy="35385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8540D91-3FB1-C949-ACA2-964A1E9EC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0F1F7E9-F1A8-6E44-801C-AEE1E7B1A5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8358809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63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er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529350E-B5B0-3947-9C88-E84E5472C8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DBB396-9E3F-E14A-B6B8-3F5CAD285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8425"/>
            <a:ext cx="10515600" cy="35385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F599592-0264-414B-9AEB-C2EC8A6FD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8358809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0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: Paddletail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8B9F4-A182-7843-9243-86D5CD7F06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130273-2C95-D24A-8A4B-57CB6B6D2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301" y="2074513"/>
            <a:ext cx="8431142" cy="2141887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98E46F-1742-B84C-B382-D201004030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1" y="1564754"/>
            <a:ext cx="8431142" cy="27729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D7471-EEDF-F849-AD69-DB81CD88D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27" r="-6027" b="-25491"/>
          <a:stretch/>
        </p:blipFill>
        <p:spPr>
          <a:xfrm>
            <a:off x="0" y="-13253"/>
            <a:ext cx="12192001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82E364-D457-F54F-A745-77BA00ABC4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3632" y="5499032"/>
            <a:ext cx="33375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77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er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C64521-F9BF-744C-B48B-E463B453D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3D784A-4D3F-4F43-90F7-79452E5A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698CC83-13AA-CF44-B232-D7E4BE2E90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E94D22-BB31-B749-89DE-0F1A330A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8425"/>
            <a:ext cx="10515600" cy="35385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74C07F-9E2F-9347-A71E-503CF4BDE1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8358810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55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5727FB-4DCD-1B43-A478-BEA14775D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06009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6" y="1825625"/>
            <a:ext cx="5098774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-column Conten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06009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5026" y="1825625"/>
            <a:ext cx="5098774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B9E94B-2DA4-4347-9D78-E815AC5115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78E194-B93E-2F45-A7BE-53FDF04E7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06009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F5C60C4-2698-F54D-912C-41434E7C6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6" y="1825625"/>
            <a:ext cx="5098774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44BEFF0-C748-CB4C-AAFE-938DAE11B5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 with Subheaders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5727FB-4DCD-1B43-A478-BEA14775D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14613"/>
            <a:ext cx="5006009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6" y="2614613"/>
            <a:ext cx="5098774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B061-39CF-8046-A042-6E0E029716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5005388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450" y="1843088"/>
            <a:ext cx="5086350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66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 with Subheaders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5727FB-4DCD-1B43-A478-BEA14775D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14613"/>
            <a:ext cx="5006009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6" y="2614613"/>
            <a:ext cx="5098774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B061-39CF-8046-A042-6E0E029716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5005388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450" y="1843088"/>
            <a:ext cx="5086350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24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 with Subheaders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5727FB-4DCD-1B43-A478-BEA14775D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14613"/>
            <a:ext cx="5006009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6" y="2614613"/>
            <a:ext cx="5098774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B061-39CF-8046-A042-6E0E029716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5005388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450" y="1843088"/>
            <a:ext cx="5086350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13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ts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E2C3C-E91C-A941-B143-7E03E58D4BC2}"/>
              </a:ext>
            </a:extLst>
          </p:cNvPr>
          <p:cNvSpPr/>
          <p:nvPr userDrawn="1"/>
        </p:nvSpPr>
        <p:spPr>
          <a:xfrm>
            <a:off x="6167250" y="1028700"/>
            <a:ext cx="5672759" cy="5017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0498" y="2248153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7250" y="417291"/>
            <a:ext cx="5672758" cy="524186"/>
          </a:xfrm>
        </p:spPr>
        <p:txBody>
          <a:bodyPr lIns="0" tIns="0" bIns="0" anchor="b" anchorCtr="0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for statistics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D9BAE40-0821-F346-B296-6D3E2053721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750498" y="1278441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95A0564-7F0F-B843-99D1-4FD2567D2E7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750498" y="3651284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EBE60A6-50C2-6F45-96BB-9ABAD7A4A76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50498" y="2681572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985FFB8-2593-6E42-8787-4E1F9FCA448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750498" y="5046532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3788413-9FA8-3C4F-BA33-ACA9E1757B2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750498" y="4076820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756BD8F-4CCB-0842-A10C-AC09C1CF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56673"/>
            <a:ext cx="5068126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863A6EF-38B2-D54A-A8BD-4DE49484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117173"/>
            <a:ext cx="5068126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929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ts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E2C3C-E91C-A941-B143-7E03E58D4BC2}"/>
              </a:ext>
            </a:extLst>
          </p:cNvPr>
          <p:cNvSpPr/>
          <p:nvPr userDrawn="1"/>
        </p:nvSpPr>
        <p:spPr>
          <a:xfrm>
            <a:off x="6167250" y="1028700"/>
            <a:ext cx="5672759" cy="501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0498" y="2248153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7250" y="417291"/>
            <a:ext cx="5672758" cy="524186"/>
          </a:xfrm>
        </p:spPr>
        <p:txBody>
          <a:bodyPr lIns="0" tIns="0" bIns="0" anchor="b" anchorCtr="0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for statistics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D9BAE40-0821-F346-B296-6D3E2053721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750498" y="1278441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95A0564-7F0F-B843-99D1-4FD2567D2E7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750498" y="3651284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EBE60A6-50C2-6F45-96BB-9ABAD7A4A76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50498" y="2681572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985FFB8-2593-6E42-8787-4E1F9FCA448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750498" y="5046532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3788413-9FA8-3C4F-BA33-ACA9E1757B2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750498" y="4076820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55653D1-F4C5-AB41-B2D4-705A16B4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56673"/>
            <a:ext cx="5068126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1DAFFDF-6442-3F4B-9C40-553FF4157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117173"/>
            <a:ext cx="5068126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303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ts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E2C3C-E91C-A941-B143-7E03E58D4BC2}"/>
              </a:ext>
            </a:extLst>
          </p:cNvPr>
          <p:cNvSpPr/>
          <p:nvPr userDrawn="1"/>
        </p:nvSpPr>
        <p:spPr>
          <a:xfrm>
            <a:off x="6167250" y="1028700"/>
            <a:ext cx="5672759" cy="5017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0498" y="2248153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7250" y="417291"/>
            <a:ext cx="5672758" cy="524186"/>
          </a:xfrm>
        </p:spPr>
        <p:txBody>
          <a:bodyPr lIns="0" tIns="0" bIns="0" anchor="b" anchorCtr="0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for statistics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D9BAE40-0821-F346-B296-6D3E2053721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750498" y="1278441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95A0564-7F0F-B843-99D1-4FD2567D2E7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750498" y="3651284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EBE60A6-50C2-6F45-96BB-9ABAD7A4A76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50498" y="2681572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985FFB8-2593-6E42-8787-4E1F9FCA448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750498" y="5046532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3788413-9FA8-3C4F-BA33-ACA9E1757B2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750498" y="4076820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739C7C5-9ECF-8A4B-84C1-234349F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56673"/>
            <a:ext cx="5068126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84BD757-8B75-F042-9A7A-7AA9E2685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117173"/>
            <a:ext cx="5068126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43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6: Bucktoo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130273-2C95-D24A-8A4B-57CB6B6D2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301" y="2074513"/>
            <a:ext cx="8431142" cy="2141887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98E46F-1742-B84C-B382-D201004030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1" y="1564753"/>
            <a:ext cx="8431142" cy="34355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AAEC78-5266-5741-B5E4-8617C9E5D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940" y="5500745"/>
            <a:ext cx="333756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672A-4642-0B4C-A3FA-11EBF78F6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10" r="-5812"/>
          <a:stretch/>
        </p:blipFill>
        <p:spPr>
          <a:xfrm>
            <a:off x="0" y="0"/>
            <a:ext cx="12192001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2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ic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78AE98-11AA-4D41-AD1E-9057EF596C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E1436-C159-B54C-ADC2-25593BC4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 anchorCtr="0"/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4129BD-1848-8E41-8B5A-0C4D3D5100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881188"/>
            <a:ext cx="10515600" cy="3857625"/>
          </a:xfrm>
        </p:spPr>
        <p:txBody>
          <a:bodyPr/>
          <a:lstStyle/>
          <a:p>
            <a:r>
              <a:rPr lang="en-US" dirty="0"/>
              <a:t>Click icon to add graphic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62576F-B336-1841-B502-CDFA26BE6B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ic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4B12E8-FF8C-CD47-BAF9-E877641984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881188"/>
            <a:ext cx="10515600" cy="3857625"/>
          </a:xfrm>
        </p:spPr>
        <p:txBody>
          <a:bodyPr/>
          <a:lstStyle/>
          <a:p>
            <a:r>
              <a:rPr lang="en-US" dirty="0"/>
              <a:t>Click icon to add graphic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4828ACB-DEA0-B148-B75F-76A333F20B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A14D11-7592-0C46-BF64-CE6F98A7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ic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5BBBF49-FDBF-2041-B780-6FF561D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 anchorCtr="0"/>
          <a:lstStyle>
            <a:lvl1pPr algn="ctr"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5210769-9874-5644-A92C-3C0FECB8E3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881188"/>
            <a:ext cx="10515600" cy="3857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graphic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53E3DBD-B51C-514C-BA31-07DD1A53AE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78AE98-11AA-4D41-AD1E-9057EF596CC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E1436-C159-B54C-ADC2-25593BC4D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657" y="2092626"/>
            <a:ext cx="9310687" cy="2672747"/>
          </a:xfrm>
        </p:spPr>
        <p:txBody>
          <a:bodyPr anchor="ctr" anchorCtr="0"/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Place quote text here. Maximum 30 words to keep it easily scannable. Place quote text here. Maximum 30 words to keep it easily scannable.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62576F-B336-1841-B502-CDFA26BE6B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CB8077-EE8A-7D44-A3CA-C66A1EC17A80}"/>
              </a:ext>
            </a:extLst>
          </p:cNvPr>
          <p:cNvSpPr txBox="1">
            <a:spLocks/>
          </p:cNvSpPr>
          <p:nvPr userDrawn="1"/>
        </p:nvSpPr>
        <p:spPr>
          <a:xfrm>
            <a:off x="339329" y="341655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76C25C-56AF-7540-A505-C7A85AC81910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0129578" y="5258736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tx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8106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78AE98-11AA-4D41-AD1E-9057EF596CC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E1436-C159-B54C-ADC2-25593BC4D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657" y="2092626"/>
            <a:ext cx="9310687" cy="2672747"/>
          </a:xfrm>
        </p:spPr>
        <p:txBody>
          <a:bodyPr anchor="ctr" anchorCtr="0"/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Place quote text here. Maximum 30 words to keep it easily scannable. Place quote text here. Maximum 30 words to keep it easily scannable.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62576F-B336-1841-B502-CDFA26BE6B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CB8077-EE8A-7D44-A3CA-C66A1EC17A80}"/>
              </a:ext>
            </a:extLst>
          </p:cNvPr>
          <p:cNvSpPr txBox="1">
            <a:spLocks/>
          </p:cNvSpPr>
          <p:nvPr userDrawn="1"/>
        </p:nvSpPr>
        <p:spPr>
          <a:xfrm>
            <a:off x="339329" y="341655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76C25C-56AF-7540-A505-C7A85AC81910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0129578" y="5258736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accent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716019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78AE98-11AA-4D41-AD1E-9057EF596CC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E1436-C159-B54C-ADC2-25593BC4D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657" y="2092626"/>
            <a:ext cx="9310687" cy="2672747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Place quote text here. Maximum 30 words to keep it easily scannable. Place quote text here. Maximum 30 words to keep it easily scannable.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62576F-B336-1841-B502-CDFA26BE6B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CB8077-EE8A-7D44-A3CA-C66A1EC17A80}"/>
              </a:ext>
            </a:extLst>
          </p:cNvPr>
          <p:cNvSpPr txBox="1">
            <a:spLocks/>
          </p:cNvSpPr>
          <p:nvPr userDrawn="1"/>
        </p:nvSpPr>
        <p:spPr>
          <a:xfrm>
            <a:off x="339329" y="341655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76C25C-56AF-7540-A505-C7A85AC81910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0129578" y="5258736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accent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02729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2925365-4172-1548-9456-0B31775C4C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custom image by clicking icon in the center. Then select Arrange &gt; Send to Back to place image below transparent overlay and text/quotation marks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E1436-C159-B54C-ADC2-25593BC4D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657" y="2092626"/>
            <a:ext cx="9310687" cy="2672747"/>
          </a:xfrm>
        </p:spPr>
        <p:txBody>
          <a:bodyPr anchor="ctr" anchorCtr="0"/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Place quote text here. Maximum 30 words to keep it easily scannable. Place quote text here. Maximum 30 words to keep it easily scannable.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62576F-B336-1841-B502-CDFA26BE6B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2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/Contac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0CB99E-E1F3-EF46-8942-C06942165F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5"/>
            <a:ext cx="10515600" cy="400534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F8CF6F-493F-4042-BB6E-DA641406915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5203308"/>
            <a:ext cx="10515600" cy="400534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4A360A-F44F-B041-9C56-7E3FADD4B6E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0" y="5880997"/>
            <a:ext cx="10515600" cy="40053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business.oregonstate.edu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AE20D8-28EF-E342-80F9-1CB129F6C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295" y="-1"/>
            <a:ext cx="7341705" cy="16358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489076-F648-284E-B391-B4A79D8CA976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97659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579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/Contac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5EEEC7-B2A1-E54D-A6BD-9896BBF3F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65FF0-C323-1B4C-8079-371A6B9497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6"/>
          <a:stretch/>
        </p:blipFill>
        <p:spPr>
          <a:xfrm>
            <a:off x="5907260" y="0"/>
            <a:ext cx="6284741" cy="18314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A3E956-9890-754D-80F2-8677F42F18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5"/>
            <a:ext cx="10515600" cy="400534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C3E539-2AA8-5742-894F-E372129A015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5203308"/>
            <a:ext cx="10515600" cy="400534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B485A7-C7C9-F04F-93EB-DFB613711C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0" y="5880997"/>
            <a:ext cx="10515600" cy="40053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business.oregonstate.edu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D2EF4-FF0C-2947-8D96-643F89CC919B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97659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75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/Contac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F9ECD4-7B89-8E45-9E90-0C8ABFF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1325B-BFB2-4047-94E4-30BAAF7B8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186" y="0"/>
            <a:ext cx="6715815" cy="173244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07563A-5D16-B546-A2FD-5403026E5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5"/>
            <a:ext cx="10515600" cy="400534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67EA76-A536-DE4D-9F82-DFDF833334D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5203308"/>
            <a:ext cx="10515600" cy="400534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056556-B139-904D-81A5-17F725588E0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0" y="5880997"/>
            <a:ext cx="10515600" cy="40053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business.oregonstate.edu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14261B-F103-F641-8989-545F7ADAE2C7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97659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20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D516CD-A8D4-094D-BAF0-64218216F1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301" y="1832943"/>
            <a:ext cx="8510656" cy="2141887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7A09C97-F989-9F4C-9370-7FF7944C4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1" y="1323184"/>
            <a:ext cx="8510656" cy="3333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B1EE89-13C9-5D49-BD4D-898B793DDA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custom image by clicking icon in the center. Then select Arrange &gt; Send to Back to place image below transparent overlay and headline</a:t>
            </a:r>
          </a:p>
        </p:txBody>
      </p:sp>
    </p:spTree>
    <p:extLst>
      <p:ext uri="{BB962C8B-B14F-4D97-AF65-F5344CB8AC3E}">
        <p14:creationId xmlns:p14="http://schemas.microsoft.com/office/powerpoint/2010/main" val="591762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23861"/>
            <a:ext cx="4256985" cy="128000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D1B3473-2DE3-5C4C-BEAD-6C76111A7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49" y="1663423"/>
            <a:ext cx="4256985" cy="1005508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None/>
              <a:defRPr sz="30000" i="1" u="none">
                <a:ln w="25400">
                  <a:solidFill>
                    <a:schemeClr val="tx1"/>
                  </a:solidFill>
                </a:ln>
                <a:noFill/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FFE42-D33E-1843-AF32-7CA2ACE27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0" r="45499"/>
          <a:stretch/>
        </p:blipFill>
        <p:spPr>
          <a:xfrm>
            <a:off x="6096001" y="0"/>
            <a:ext cx="609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49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23861"/>
            <a:ext cx="4256985" cy="128000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D1B3473-2DE3-5C4C-BEAD-6C76111A7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49" y="1663423"/>
            <a:ext cx="4256985" cy="10055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0" i="1" u="none">
                <a:ln w="25400">
                  <a:solidFill>
                    <a:schemeClr val="accent1"/>
                  </a:solidFill>
                </a:ln>
                <a:noFill/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58A1A0-BFF6-E843-A8F7-52F1E901A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64" b="-10395"/>
          <a:stretch/>
        </p:blipFill>
        <p:spPr>
          <a:xfrm>
            <a:off x="5907260" y="0"/>
            <a:ext cx="628474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10402B-C0D2-C948-8C6F-357E1EA46CEE}"/>
              </a:ext>
            </a:extLst>
          </p:cNvPr>
          <p:cNvSpPr txBox="1"/>
          <p:nvPr userDrawn="1"/>
        </p:nvSpPr>
        <p:spPr>
          <a:xfrm>
            <a:off x="4081670" y="-27829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49643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23861"/>
            <a:ext cx="4256985" cy="1280006"/>
          </a:xfrm>
        </p:spPr>
        <p:txBody>
          <a:bodyPr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D1B3473-2DE3-5C4C-BEAD-6C76111A7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49" y="1663423"/>
            <a:ext cx="4256985" cy="10055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0" i="1" u="none">
                <a:ln w="25400">
                  <a:solidFill>
                    <a:schemeClr val="accent1"/>
                  </a:solidFill>
                </a:ln>
                <a:noFill/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0402B-C0D2-C948-8C6F-357E1EA46CEE}"/>
              </a:ext>
            </a:extLst>
          </p:cNvPr>
          <p:cNvSpPr txBox="1"/>
          <p:nvPr userDrawn="1"/>
        </p:nvSpPr>
        <p:spPr>
          <a:xfrm>
            <a:off x="4081670" y="-27829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7FA765-0174-F24E-9ED0-8912EE837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10"/>
          <a:stretch/>
        </p:blipFill>
        <p:spPr>
          <a:xfrm>
            <a:off x="6186488" y="0"/>
            <a:ext cx="600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 Logo Conclustion Slide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D73F09"/>
              </a:solidFill>
              <a:latin typeface="Kievit Offc Regular" panose="020B0504030101020102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05926E-59B7-3C43-8545-C8A0E81E3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9300" y="2559050"/>
            <a:ext cx="5613400" cy="1739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B Logo Conclusion Slide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72A976-D972-1D43-A564-D2567CAE2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9301" y="2559050"/>
            <a:ext cx="5613400" cy="1739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B Logo Conclusion Slide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151404-9A8F-5843-B2B3-DACEE7067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9300" y="2559050"/>
            <a:ext cx="5613400" cy="1739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1"/>
          <a:stretch>
            <a:fillRect/>
          </a:stretch>
        </p:blipFill>
        <p:spPr>
          <a:xfrm>
            <a:off x="1" y="0"/>
            <a:ext cx="723901" cy="6858000"/>
          </a:xfrm>
          <a:custGeom>
            <a:avLst/>
            <a:gdLst>
              <a:gd name="connsiteX0" fmla="*/ 0 w 723901"/>
              <a:gd name="connsiteY0" fmla="*/ 0 h 6858000"/>
              <a:gd name="connsiteX1" fmla="*/ 723901 w 723901"/>
              <a:gd name="connsiteY1" fmla="*/ 0 h 6858000"/>
              <a:gd name="connsiteX2" fmla="*/ 723901 w 723901"/>
              <a:gd name="connsiteY2" fmla="*/ 6858000 h 6858000"/>
              <a:gd name="connsiteX3" fmla="*/ 0 w 723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1" h="6858000">
                <a:moveTo>
                  <a:pt x="0" y="0"/>
                </a:moveTo>
                <a:lnTo>
                  <a:pt x="723901" y="0"/>
                </a:lnTo>
                <a:lnTo>
                  <a:pt x="723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479892" y="512636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6688" y="65862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4236" y="1380931"/>
            <a:ext cx="9879564" cy="5187820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52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-Slide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665369"/>
            <a:ext cx="10515600" cy="805623"/>
          </a:xfrm>
        </p:spPr>
        <p:txBody>
          <a:bodyPr anchor="b"/>
          <a:lstStyle>
            <a:lvl1pPr algn="ctr"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Our presenters Today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6EB33-081D-D349-B8F7-A1C4F723E5B5}"/>
              </a:ext>
            </a:extLst>
          </p:cNvPr>
          <p:cNvSpPr txBox="1"/>
          <p:nvPr userDrawn="1"/>
        </p:nvSpPr>
        <p:spPr>
          <a:xfrm>
            <a:off x="7487478" y="0"/>
            <a:ext cx="4704522" cy="188180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28078F-5CD8-5048-A9A9-39DEB6B571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1919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7E8BC33-8472-B143-8EA3-83624E24A3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2163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C967C99-B367-5E4C-9640-718B07BD74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407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0D2A037-BF58-2442-BD66-00A687CBAB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2651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442D0A-618F-034D-B5C1-60FB3ED88B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997C1A7-E13E-0A46-B2C9-FB76535C17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CF15736-65FD-8440-A1B8-07CA11D41F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878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88CAA31-A92A-C444-951A-2507DCBDD8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78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6596DC8-26A8-B64B-A1FD-B9D2DD889A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572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A6F95F9-E835-9046-AA65-4149030154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572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FE27356-5AF8-7041-8A99-9D618C37C5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9415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A59CDF-17B0-1543-A39E-E95FAB5CE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49415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E67086F1-7AC6-874C-AE8B-8CF014946F3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-Slide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665369"/>
            <a:ext cx="10515600" cy="805623"/>
          </a:xfrm>
        </p:spPr>
        <p:txBody>
          <a:bodyPr anchor="b"/>
          <a:lstStyle>
            <a:lvl1pPr algn="ctr"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Our presenters Today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6EB33-081D-D349-B8F7-A1C4F723E5B5}"/>
              </a:ext>
            </a:extLst>
          </p:cNvPr>
          <p:cNvSpPr txBox="1"/>
          <p:nvPr userDrawn="1"/>
        </p:nvSpPr>
        <p:spPr>
          <a:xfrm>
            <a:off x="7487478" y="0"/>
            <a:ext cx="4704522" cy="188180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28078F-5CD8-5048-A9A9-39DEB6B571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1919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7E8BC33-8472-B143-8EA3-83624E24A3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2163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C967C99-B367-5E4C-9640-718B07BD74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407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0D2A037-BF58-2442-BD66-00A687CBAB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2651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442D0A-618F-034D-B5C1-60FB3ED88B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997C1A7-E13E-0A46-B2C9-FB76535C17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CF15736-65FD-8440-A1B8-07CA11D41F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878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88CAA31-A92A-C444-951A-2507DCBDD8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78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6596DC8-26A8-B64B-A1FD-B9D2DD889A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572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A6F95F9-E835-9046-AA65-4149030154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572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FE27356-5AF8-7041-8A99-9D618C37C5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9415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A59CDF-17B0-1543-A39E-E95FAB5CE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49415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E67086F1-7AC6-874C-AE8B-8CF014946F3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8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/>
                </a:solidFill>
                <a:latin typeface="Kievit Offc Regular" panose="020B0504030101020102" pitchFamily="34" charset="77"/>
              </a:defRPr>
            </a:lvl1pPr>
          </a:lstStyle>
          <a:p>
            <a:r>
              <a:rPr lang="en-US"/>
              <a:t>OREGON STATE UNIVERSITY COLLEGE OF BUSINESS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KievitPro-Regular" charset="0"/>
              </a:defRPr>
            </a:lvl1pPr>
          </a:lstStyle>
          <a:p>
            <a:r>
              <a:rPr lang="en-US" dirty="0">
                <a:latin typeface="Kievit Offc Regular" panose="020B0504030101020102" pitchFamily="34" charset="77"/>
              </a:rPr>
              <a:t>| </a:t>
            </a:r>
            <a:fld id="{AAB6004F-53F9-E74D-AC89-56EA63355CB3}" type="slidenum">
              <a:rPr lang="en-US" smtClean="0">
                <a:latin typeface="Kievit Offc Regular" panose="020B0504030101020102" pitchFamily="34" charset="77"/>
              </a:rPr>
              <a:pPr/>
              <a:t>‹#›</a:t>
            </a:fld>
            <a:endParaRPr lang="en-US" dirty="0">
              <a:latin typeface="Kievit Offc Regular" panose="020B050403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99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3" r:id="rId3"/>
    <p:sldLayoutId id="2147483707" r:id="rId4"/>
    <p:sldLayoutId id="2147483715" r:id="rId5"/>
    <p:sldLayoutId id="2147483716" r:id="rId6"/>
    <p:sldLayoutId id="2147483755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06" r:id="rId14"/>
    <p:sldLayoutId id="2147483740" r:id="rId15"/>
    <p:sldLayoutId id="2147483741" r:id="rId16"/>
    <p:sldLayoutId id="2147483742" r:id="rId17"/>
    <p:sldLayoutId id="2147483717" r:id="rId18"/>
    <p:sldLayoutId id="2147483682" r:id="rId19"/>
    <p:sldLayoutId id="2147483718" r:id="rId20"/>
    <p:sldLayoutId id="2147483720" r:id="rId21"/>
    <p:sldLayoutId id="2147483719" r:id="rId22"/>
    <p:sldLayoutId id="2147483722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21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39" r:id="rId42"/>
    <p:sldLayoutId id="2147483738" r:id="rId43"/>
    <p:sldLayoutId id="2147483702" r:id="rId44"/>
    <p:sldLayoutId id="2147483669" r:id="rId45"/>
    <p:sldLayoutId id="2147483679" r:id="rId46"/>
    <p:sldLayoutId id="2147483729" r:id="rId47"/>
    <p:sldLayoutId id="2147483749" r:id="rId48"/>
    <p:sldLayoutId id="2147483750" r:id="rId49"/>
    <p:sldLayoutId id="2147483751" r:id="rId50"/>
    <p:sldLayoutId id="2147483686" r:id="rId51"/>
    <p:sldLayoutId id="2147483685" r:id="rId52"/>
    <p:sldLayoutId id="2147483687" r:id="rId53"/>
    <p:sldLayoutId id="2147483746" r:id="rId54"/>
    <p:sldLayoutId id="2147483747" r:id="rId55"/>
    <p:sldLayoutId id="2147483748" r:id="rId56"/>
    <p:sldLayoutId id="2147483776" r:id="rId57"/>
    <p:sldLayoutId id="2147483777" r:id="rId58"/>
    <p:sldLayoutId id="2147483778" r:id="rId59"/>
    <p:sldLayoutId id="2147483693" r:id="rId60"/>
    <p:sldLayoutId id="2147483691" r:id="rId61"/>
    <p:sldLayoutId id="2147483690" r:id="rId62"/>
    <p:sldLayoutId id="2147483752" r:id="rId63"/>
    <p:sldLayoutId id="2147483753" r:id="rId64"/>
    <p:sldLayoutId id="2147483754" r:id="rId65"/>
    <p:sldLayoutId id="2147483756" r:id="rId66"/>
    <p:sldLayoutId id="2147483736" r:id="rId67"/>
    <p:sldLayoutId id="2147483735" r:id="rId68"/>
    <p:sldLayoutId id="2147483737" r:id="rId69"/>
    <p:sldLayoutId id="2147483743" r:id="rId70"/>
    <p:sldLayoutId id="2147483744" r:id="rId71"/>
    <p:sldLayoutId id="2147483745" r:id="rId72"/>
    <p:sldLayoutId id="2147483695" r:id="rId73"/>
    <p:sldLayoutId id="2147483694" r:id="rId74"/>
    <p:sldLayoutId id="2147483696" r:id="rId75"/>
    <p:sldLayoutId id="2147483780" r:id="rId7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 baseline="0">
          <a:solidFill>
            <a:schemeClr val="bg1"/>
          </a:solidFill>
          <a:latin typeface="Kievit Offc Regular" panose="020B0504030101020102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 baseline="0">
          <a:solidFill>
            <a:schemeClr val="bg1"/>
          </a:solidFill>
          <a:latin typeface="Kievit Offc Regular" panose="020B0504030101020102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 baseline="0">
          <a:solidFill>
            <a:schemeClr val="bg1"/>
          </a:solidFill>
          <a:latin typeface="Kievit Offc Regular" panose="020B0504030101020102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 baseline="0">
          <a:solidFill>
            <a:schemeClr val="bg1"/>
          </a:solidFill>
          <a:latin typeface="Kievit Offc Regular" panose="020B0504030101020102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 baseline="0">
          <a:solidFill>
            <a:schemeClr val="bg1"/>
          </a:solidFill>
          <a:latin typeface="Kievit Offc Regular" panose="020B0504030101020102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bstory@oregonstate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today.oregonstate.edu/email/osu-today-signup" TargetMode="External"/><Relationship Id="rId5" Type="http://schemas.openxmlformats.org/officeDocument/2006/relationships/hyperlink" Target="mailto:thisweek@oregonstate.edu" TargetMode="External"/><Relationship Id="rId4" Type="http://schemas.openxmlformats.org/officeDocument/2006/relationships/hyperlink" Target="https://mailchi.mp/6ebdca07cfe0/this-week-in-business-news-highlights-from-the-college-of-business-winter-term-week-53257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.oregonstate.edu/sites/default/files/cob_faculty_handbook.pdf" TargetMode="External"/><Relationship Id="rId2" Type="http://schemas.openxmlformats.org/officeDocument/2006/relationships/hyperlink" Target="http://business.oregonstate.edu/student-experience/resources/myCOB" TargetMode="External"/><Relationship Id="rId1" Type="http://schemas.openxmlformats.org/officeDocument/2006/relationships/slideLayout" Target="../slideLayouts/slideLayout50.xml"/><Relationship Id="rId5" Type="http://schemas.openxmlformats.org/officeDocument/2006/relationships/hyperlink" Target="business.oregonstate.edu" TargetMode="External"/><Relationship Id="rId4" Type="http://schemas.openxmlformats.org/officeDocument/2006/relationships/hyperlink" Target="https://business.oregonstate.edu/about/strategic-pl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anvas.oregonstate.edu/courses/1746846" TargetMode="Externa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affairs.oregonstate.edu/faculty-handbook/consulting-overload-and-outside-employment-compensation" TargetMode="Externa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bH6rVtnc3et1kyux-u7n3mr6cn_2fFMDmHBCjJgCq2M/edit" TargetMode="Externa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Womack@oregonstate.edu" TargetMode="Externa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6" Type="http://schemas.openxmlformats.org/officeDocument/2006/relationships/hyperlink" Target="mailto:COB.HR@oregonstate.edu" TargetMode="External"/><Relationship Id="rId5" Type="http://schemas.openxmlformats.org/officeDocument/2006/relationships/hyperlink" Target="mailto:Ashley.Knudsen@oregonstate.edu" TargetMode="External"/><Relationship Id="rId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oregonstate.edu/new-employe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y.oregonstate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mpcenter@oregonstate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hr.oregonstate.edu/new-employee-onboarding/benefits-overview/faculty-unclassified-50-10-fte-benefits/leave-accrual-use" TargetMode="Externa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oregonstate.edu/benefits/leaves/classified-leave-accrual-use-leave-tim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keith.Leavitt@oregonstate.edu" TargetMode="External"/><Relationship Id="rId3" Type="http://schemas.openxmlformats.org/officeDocument/2006/relationships/hyperlink" Target="mailto:ashley.knudsen@oregonstate.edu" TargetMode="External"/><Relationship Id="rId7" Type="http://schemas.openxmlformats.org/officeDocument/2006/relationships/hyperlink" Target="mailto:malcolm.lemay@bus.oregonstate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hyperlink" Target="mailto:inara.scott@bus.oregonstate.edu" TargetMode="External"/><Relationship Id="rId5" Type="http://schemas.openxmlformats.org/officeDocument/2006/relationships/hyperlink" Target="mailto:doug.weir@oregonstate.edu" TargetMode="External"/><Relationship Id="rId4" Type="http://schemas.openxmlformats.org/officeDocument/2006/relationships/hyperlink" Target="mailto:tracy.speelhoffer@oregonstate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bus.oregonstate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a.oregonstate.edu/aabc/payroll/calendar-deadlines" TargetMode="Externa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4537-62AC-B94B-AA1B-05332919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300" y="1832943"/>
            <a:ext cx="9212305" cy="2141887"/>
          </a:xfrm>
        </p:spPr>
        <p:txBody>
          <a:bodyPr>
            <a:normAutofit fontScale="90000"/>
          </a:bodyPr>
          <a:lstStyle/>
          <a:p>
            <a:r>
              <a:rPr lang="en-US" dirty="0"/>
              <a:t>College of Business HR Onboarding</a:t>
            </a:r>
          </a:p>
        </p:txBody>
      </p:sp>
    </p:spTree>
    <p:extLst>
      <p:ext uri="{BB962C8B-B14F-4D97-AF65-F5344CB8AC3E}">
        <p14:creationId xmlns:p14="http://schemas.microsoft.com/office/powerpoint/2010/main" val="208732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8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College Newsletters: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Watercooler (faculty/staff) – PLEASE READ!</a:t>
            </a:r>
          </a:p>
          <a:p>
            <a:pPr marL="1257300" lvl="1" indent="-457200"/>
            <a:r>
              <a:rPr lang="en-US" dirty="0"/>
              <a:t>AY – Weekly on Tuesdays; Summer – Biweekly on Wednesdays</a:t>
            </a:r>
          </a:p>
          <a:p>
            <a:pPr marL="1257300" lvl="1" indent="-457200"/>
            <a:r>
              <a:rPr lang="en-US" dirty="0"/>
              <a:t>Already added to the distribution list</a:t>
            </a:r>
          </a:p>
          <a:p>
            <a:pPr marL="1257300" lvl="1" indent="-457200"/>
            <a:r>
              <a:rPr lang="en-US" dirty="0"/>
              <a:t>Submission Requests: </a:t>
            </a:r>
            <a:r>
              <a:rPr lang="en-US" dirty="0">
                <a:hlinkClick r:id="rId3"/>
              </a:rPr>
              <a:t>cobstory@oregonstate.edu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Week in Business (students)</a:t>
            </a:r>
          </a:p>
          <a:p>
            <a:pPr marL="1257300" lvl="1" indent="-457200"/>
            <a:r>
              <a:rPr lang="en-US" dirty="0"/>
              <a:t>Weekly on Mondays - </a:t>
            </a:r>
            <a:r>
              <a:rPr lang="en-US" dirty="0">
                <a:hlinkClick r:id="rId4"/>
              </a:rPr>
              <a:t>Subscribe</a:t>
            </a:r>
            <a:endParaRPr lang="en-US" dirty="0"/>
          </a:p>
          <a:p>
            <a:pPr marL="1257300" lvl="1" indent="-457200"/>
            <a:r>
              <a:rPr lang="en-US" dirty="0">
                <a:hlinkClick r:id="rId5"/>
              </a:rPr>
              <a:t>thisweek@oregonstate.edu</a:t>
            </a:r>
            <a:endParaRPr lang="en-US" dirty="0"/>
          </a:p>
          <a:p>
            <a:pPr marL="457200" indent="-457200"/>
            <a:r>
              <a:rPr lang="en-US" b="1" dirty="0"/>
              <a:t>University Newsletter (Daily):</a:t>
            </a:r>
          </a:p>
          <a:p>
            <a:pPr marL="1257300" lvl="1" indent="-457200"/>
            <a:r>
              <a:rPr lang="en-US" dirty="0"/>
              <a:t>OSU Today - </a:t>
            </a:r>
            <a:r>
              <a:rPr lang="en-US" dirty="0">
                <a:hlinkClick r:id="rId6"/>
              </a:rPr>
              <a:t>Subscribe</a:t>
            </a:r>
            <a:endParaRPr lang="en-US" dirty="0"/>
          </a:p>
          <a:p>
            <a:pPr marL="1257300" lvl="1" indent="-457200"/>
            <a:r>
              <a:rPr lang="en-US" dirty="0"/>
              <a:t>osutoday@oregonstate.edu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9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3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 Website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10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MYCOB Resource Page</a:t>
            </a:r>
            <a:endParaRPr lang="en-US" dirty="0"/>
          </a:p>
          <a:p>
            <a:r>
              <a:rPr lang="en-US" dirty="0">
                <a:hlinkClick r:id="rId3"/>
              </a:rPr>
              <a:t>Faculty Handbook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Review </a:t>
            </a:r>
          </a:p>
          <a:p>
            <a:r>
              <a:rPr lang="en-US" dirty="0">
                <a:hlinkClick r:id="rId4"/>
              </a:rPr>
              <a:t>COB Strategic Plan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AF8BF-08D3-F241-B3FB-30B6F42E8E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hlinkClick r:id="rId5" action="ppaction://hlinkfile"/>
              </a:rPr>
              <a:t>business.oregonstate.edu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2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MYCOB Resource Page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53DA24-A569-4EA1-BEB9-610270ABB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455" y="1690688"/>
            <a:ext cx="5198582" cy="26653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11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1398D-DC21-4127-B526-68948064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027" y="1690688"/>
            <a:ext cx="4451112" cy="3487700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A56AB3E3-511B-48C8-8616-835B19A84CF1}"/>
              </a:ext>
            </a:extLst>
          </p:cNvPr>
          <p:cNvSpPr/>
          <p:nvPr/>
        </p:nvSpPr>
        <p:spPr>
          <a:xfrm>
            <a:off x="752475" y="3952875"/>
            <a:ext cx="247650" cy="200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1BEBEA6-BCB4-46C0-8520-A5DBAEBC44A0}"/>
              </a:ext>
            </a:extLst>
          </p:cNvPr>
          <p:cNvSpPr/>
          <p:nvPr/>
        </p:nvSpPr>
        <p:spPr>
          <a:xfrm>
            <a:off x="6063366" y="1679612"/>
            <a:ext cx="346959" cy="3206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MYCOB Resource 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12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CE76A-9CA0-4CA8-AEEB-B94B1A80C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2099"/>
            <a:ext cx="5497803" cy="4067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3B0EBA-0D51-4AB0-859F-D55B92A0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351" y="1690688"/>
            <a:ext cx="3325192" cy="4303952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5B4CFE1-D01A-401C-B927-A2AA34E03896}"/>
              </a:ext>
            </a:extLst>
          </p:cNvPr>
          <p:cNvSpPr/>
          <p:nvPr/>
        </p:nvSpPr>
        <p:spPr>
          <a:xfrm>
            <a:off x="752475" y="4257676"/>
            <a:ext cx="171450" cy="200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499F8F1F-4D12-4E94-8BD8-0FE59C9CC395}"/>
              </a:ext>
            </a:extLst>
          </p:cNvPr>
          <p:cNvSpPr/>
          <p:nvPr/>
        </p:nvSpPr>
        <p:spPr>
          <a:xfrm>
            <a:off x="6795906" y="5629686"/>
            <a:ext cx="171450" cy="200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3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CDC2-AC55-F84E-919A-172FF0A1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COB Canvas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5CEF6-53C0-40BF-817F-5DAB7E79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Ongoing source of COB-specific resources and announcements</a:t>
            </a:r>
          </a:p>
          <a:p>
            <a:pPr marL="1257300" lvl="1" indent="-457200"/>
            <a:r>
              <a:rPr lang="en-US" dirty="0"/>
              <a:t>Onboarding</a:t>
            </a:r>
          </a:p>
          <a:p>
            <a:pPr marL="1257300" lvl="1" indent="-457200"/>
            <a:r>
              <a:rPr lang="en-US" dirty="0"/>
              <a:t>Diversity, Equity, and Inclusion</a:t>
            </a:r>
          </a:p>
          <a:p>
            <a:pPr marL="1257300" lvl="1" indent="-457200"/>
            <a:r>
              <a:rPr lang="en-US" dirty="0"/>
              <a:t>Working with Students</a:t>
            </a:r>
          </a:p>
          <a:p>
            <a:pPr marL="1257300" lvl="1" indent="-457200"/>
            <a:r>
              <a:rPr lang="en-US" dirty="0"/>
              <a:t>Teaching</a:t>
            </a:r>
          </a:p>
          <a:p>
            <a:pPr marL="1257300" lvl="1" indent="-457200"/>
            <a:r>
              <a:rPr lang="en-US" dirty="0" err="1"/>
              <a:t>Profssional</a:t>
            </a:r>
            <a:r>
              <a:rPr lang="en-US" dirty="0"/>
              <a:t> Development</a:t>
            </a:r>
          </a:p>
          <a:p>
            <a:pPr marL="1257300" lvl="1" indent="-457200"/>
            <a:r>
              <a:rPr lang="en-US" dirty="0"/>
              <a:t>Research</a:t>
            </a:r>
          </a:p>
          <a:p>
            <a:pPr marL="1257300" lvl="1" indent="-457200"/>
            <a:r>
              <a:rPr lang="en-US" dirty="0"/>
              <a:t>Supporting</a:t>
            </a:r>
          </a:p>
          <a:p>
            <a:pPr marL="1257300" lvl="1" indent="-457200"/>
            <a:r>
              <a:rPr lang="en-US" dirty="0"/>
              <a:t>Canvas Guides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F1649-1A4B-2443-B1ED-E5AC92D188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13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CE4FC5-8BB2-419D-8EB3-CBD84014D03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OSU COB Faculty/Staff Development Course</a:t>
            </a:r>
            <a:endParaRPr lang="en-US" dirty="0"/>
          </a:p>
        </p:txBody>
      </p:sp>
      <p:pic>
        <p:nvPicPr>
          <p:cNvPr id="5" name="Picture 4" descr="Screen Shot 2019-09-17 at 7.15.55 AM.png">
            <a:extLst>
              <a:ext uri="{FF2B5EF4-FFF2-40B4-BE49-F238E27FC236}">
                <a16:creationId xmlns:a16="http://schemas.microsoft.com/office/drawing/2014/main" id="{38099119-0C81-4F23-933E-7F10368D3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625"/>
            <a:ext cx="5459897" cy="36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7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Employment – Academic Faculty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14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pPr marL="12700" marR="12700"/>
            <a:r>
              <a:rPr lang="en-US" b="1" dirty="0">
                <a:solidFill>
                  <a:srgbClr val="FF0000"/>
                </a:solidFill>
                <a:latin typeface="Kievit Offc" panose="020B0504030101020102" pitchFamily="34" charset="0"/>
                <a:ea typeface="SimSun"/>
              </a:rPr>
              <a:t>See your supervisor if you are planning to work in addition to OSU employment, and they will direct you to HR as necessary for forms, etc.</a:t>
            </a:r>
          </a:p>
          <a:p>
            <a:pPr marL="457200" marR="127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Do not use University facilities for consulting work.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Make it clear to clients that you are not representing the University.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Full-time employees: You may do consulting work but not to exceed an average of one day a week.  You must first get official permission.   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It cannot interfere with your classes and you cannot cancel classes to do consulting work.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Prior approval from the College for outside work is required.  Completing the mandatory conflict of interest form is also required.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More information – </a:t>
            </a:r>
            <a:r>
              <a:rPr lang="en-US" dirty="0">
                <a:latin typeface="Kievit Offc" panose="020B0504030101020102" pitchFamily="34" charset="0"/>
                <a:ea typeface="SimSun"/>
                <a:hlinkClick r:id="rId2"/>
              </a:rPr>
              <a:t>Click Here</a:t>
            </a:r>
            <a:endParaRPr lang="en-US" dirty="0">
              <a:latin typeface="Kievit Offc" panose="020B0504030101020102" pitchFamily="34" charset="0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58208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Accreditation – Academic Faculty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15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You need to remain academically or professional qualified. The College must approve specific activities that will ensure your qualified status.  </a:t>
            </a:r>
          </a:p>
          <a:p>
            <a:endParaRPr lang="en-US" sz="1400" dirty="0">
              <a:latin typeface="Kievit Offc" panose="020B0504030101020102" pitchFamily="34" charset="0"/>
              <a:ea typeface="SimSun"/>
            </a:endParaRPr>
          </a:p>
          <a:p>
            <a:pPr marL="457200" indent="-457200">
              <a:buFont typeface="Arial"/>
              <a:buChar char="•"/>
            </a:pPr>
            <a:r>
              <a:rPr lang="en-US" b="1" dirty="0">
                <a:latin typeface="Kievit Offc" panose="020B0504030101020102" pitchFamily="34" charset="0"/>
                <a:ea typeface="SimSun"/>
              </a:rPr>
              <a:t>Questions?</a:t>
            </a:r>
          </a:p>
          <a:p>
            <a:pPr marL="1257300" lvl="1" indent="-457200">
              <a:buFont typeface="Arial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School Head</a:t>
            </a:r>
          </a:p>
          <a:p>
            <a:pPr marL="1257300" lvl="1" indent="-457200">
              <a:buFont typeface="Arial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Byron Marshall, Assistant Dean for Assessment, Accreditation, and Analytics.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8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Bio and Digital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16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Kievit Offc" panose="020B0504030101020102" pitchFamily="34" charset="0"/>
                <a:ea typeface="SimSun"/>
              </a:rPr>
              <a:t>COB Web Biography: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Please update your COB profile with your headshot or comparable photo and biography, following the </a:t>
            </a:r>
            <a:r>
              <a:rPr lang="en-US" u="sng" dirty="0">
                <a:hlinkClick r:id="rId2"/>
              </a:rPr>
              <a:t>instructions found here</a:t>
            </a:r>
            <a:r>
              <a:rPr lang="en-US" dirty="0"/>
              <a:t>.</a:t>
            </a:r>
            <a:endParaRPr lang="en-US" dirty="0">
              <a:latin typeface="Kievit Offc" panose="020B0504030101020102" pitchFamily="34" charset="0"/>
              <a:ea typeface="SimSun"/>
            </a:endParaRPr>
          </a:p>
          <a:p>
            <a:r>
              <a:rPr lang="en-US" b="1" dirty="0">
                <a:latin typeface="Kievit Offc" panose="020B0504030101020102" pitchFamily="34" charset="0"/>
                <a:ea typeface="SimSun"/>
              </a:rPr>
              <a:t>Digital Measures – Academic Faculty Reporting System: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What you input drives your annual performance evaluation process and research inputs auto-load to the COB web the first week of each month.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It’s important to input initially and keep it updated!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Used to create evaluation materials (i.e., Annual appraisals, P&amp;T, Third Year Reviews, etc.).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" panose="020B0504030101020102" pitchFamily="34" charset="0"/>
                <a:ea typeface="SimSun"/>
              </a:rPr>
              <a:t>Malcolm LeMay will provide additional training.</a:t>
            </a:r>
          </a:p>
        </p:txBody>
      </p:sp>
    </p:spTree>
    <p:extLst>
      <p:ext uri="{BB962C8B-B14F-4D97-AF65-F5344CB8AC3E}">
        <p14:creationId xmlns:p14="http://schemas.microsoft.com/office/powerpoint/2010/main" val="129191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for Follow-Up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17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Completion of COB Essentials Training, if not already complete (See “Welcome to COB” email)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Contact </a:t>
            </a:r>
            <a:r>
              <a:rPr lang="en-US" dirty="0">
                <a:hlinkClick r:id="rId2"/>
              </a:rPr>
              <a:t>John Womack </a:t>
            </a:r>
            <a:r>
              <a:rPr lang="en-US" dirty="0"/>
              <a:t>for help with web bio and picture update if needed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Sign up to receive the OSU Today newsletter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Review provided resources and contact supervisor and/or COB Onboarding Team with additional questions</a:t>
            </a:r>
          </a:p>
        </p:txBody>
      </p:sp>
    </p:spTree>
    <p:extLst>
      <p:ext uri="{BB962C8B-B14F-4D97-AF65-F5344CB8AC3E}">
        <p14:creationId xmlns:p14="http://schemas.microsoft.com/office/powerpoint/2010/main" val="65279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76CD-FD77-C546-B61A-A00742F3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Tools &amp;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8CF25-95D2-2E44-B27B-34B61CC6D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79498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480473"/>
            <a:ext cx="9879563" cy="49492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DC4405"/>
                </a:solidFill>
                <a:latin typeface="Georgia" panose="02040502050405020303" pitchFamily="18" charset="0"/>
              </a:rPr>
              <a:t>College HR Liaison</a:t>
            </a:r>
            <a:endParaRPr lang="en-US" sz="4400" dirty="0">
              <a:latin typeface="Georgia" panose="02040502050405020303" pitchFamily="18" charset="0"/>
            </a:endParaRPr>
          </a:p>
        </p:txBody>
      </p:sp>
      <p:pic>
        <p:nvPicPr>
          <p:cNvPr id="10" name="Picture 9" descr="&quot;&quot;">
            <a:extLst>
              <a:ext uri="{FF2B5EF4-FFF2-40B4-BE49-F238E27FC236}">
                <a16:creationId xmlns:a16="http://schemas.microsoft.com/office/drawing/2014/main" id="{1DD88A94-0957-45A0-9B23-A2E3982A1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5" y="615673"/>
            <a:ext cx="675225" cy="675225"/>
          </a:xfrm>
          <a:prstGeom prst="rect">
            <a:avLst/>
          </a:prstGeom>
        </p:spPr>
      </p:pic>
      <p:pic>
        <p:nvPicPr>
          <p:cNvPr id="11" name="Picture Placeholder 16">
            <a:extLst>
              <a:ext uri="{FF2B5EF4-FFF2-40B4-BE49-F238E27FC236}">
                <a16:creationId xmlns:a16="http://schemas.microsoft.com/office/drawing/2014/main" id="{EC9DA930-C453-4D59-8119-8B037E69C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4295" y="1153553"/>
            <a:ext cx="1927702" cy="243649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C41685-CEB7-4A50-8DF1-608EBB99DBF4}"/>
              </a:ext>
            </a:extLst>
          </p:cNvPr>
          <p:cNvSpPr txBox="1"/>
          <p:nvPr/>
        </p:nvSpPr>
        <p:spPr>
          <a:xfrm>
            <a:off x="2591753" y="3645412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Kievit Offc Regular"/>
              </a:rPr>
              <a:t>Ashley Knudsen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3AAFB-F476-4846-9869-BADAEBB5E603}"/>
              </a:ext>
            </a:extLst>
          </p:cNvPr>
          <p:cNvSpPr txBox="1"/>
          <p:nvPr/>
        </p:nvSpPr>
        <p:spPr>
          <a:xfrm>
            <a:off x="2180273" y="3900309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Kievit Offc Regular"/>
              </a:rPr>
              <a:t>Employment Coordinator</a:t>
            </a:r>
            <a:endParaRPr lang="en-US" sz="2000" dirty="0"/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CA0453F2-029A-4E49-857E-1A3CF2A48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04080"/>
              </p:ext>
            </p:extLst>
          </p:nvPr>
        </p:nvGraphicFramePr>
        <p:xfrm>
          <a:off x="1576705" y="4434840"/>
          <a:ext cx="8128000" cy="1584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699229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14615080"/>
                    </a:ext>
                  </a:extLst>
                </a:gridCol>
              </a:tblGrid>
              <a:tr h="333971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College of Business HR Contact: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8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Payroll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2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COB/OSU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0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Onboarding/Offboarding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General Guidance &amp; More!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3064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DA587F5-389B-4B29-9439-85D9A6A08DAF}"/>
              </a:ext>
            </a:extLst>
          </p:cNvPr>
          <p:cNvSpPr txBox="1"/>
          <p:nvPr/>
        </p:nvSpPr>
        <p:spPr>
          <a:xfrm>
            <a:off x="2180273" y="44348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US" sz="15000" i="1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9AE142-19E0-4482-9D61-287D1BF6FFCA}"/>
              </a:ext>
            </a:extLst>
          </p:cNvPr>
          <p:cNvSpPr txBox="1"/>
          <p:nvPr/>
        </p:nvSpPr>
        <p:spPr>
          <a:xfrm>
            <a:off x="8106727" y="6257671"/>
            <a:ext cx="389584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+mn-lt"/>
              </a:rPr>
              <a:t>OREGON STATE UNIVERSITY COLLEGE OF BUSINESS | </a:t>
            </a:r>
            <a:fld id="{AAB6004F-53F9-E74D-AC89-56EA63355CB3}" type="slidenum">
              <a:rPr lang="en-US" sz="1300" smtClean="0">
                <a:latin typeface="+mn-lt"/>
              </a:rPr>
              <a:pPr/>
              <a:t>1</a:t>
            </a:fld>
            <a:r>
              <a:rPr lang="en-US" sz="1300" dirty="0">
                <a:latin typeface="+mn-lt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D131B-69FA-4B81-8F4A-2207FDD4A11D}"/>
              </a:ext>
            </a:extLst>
          </p:cNvPr>
          <p:cNvSpPr txBox="1"/>
          <p:nvPr/>
        </p:nvSpPr>
        <p:spPr>
          <a:xfrm>
            <a:off x="7620000" y="1540042"/>
            <a:ext cx="3368842" cy="185047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2E4E9-93AF-4711-ACAA-407F20A1C8EA}"/>
              </a:ext>
            </a:extLst>
          </p:cNvPr>
          <p:cNvSpPr txBox="1"/>
          <p:nvPr/>
        </p:nvSpPr>
        <p:spPr>
          <a:xfrm>
            <a:off x="5573282" y="1475493"/>
            <a:ext cx="4184423" cy="173493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Ashley.Knudsen@oregonstate.edu</a:t>
            </a: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COB.HR@oregonstate.edu</a:t>
            </a: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X7-1037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Office 457 (Dean’s Suite)</a:t>
            </a:r>
          </a:p>
        </p:txBody>
      </p:sp>
    </p:spTree>
    <p:extLst>
      <p:ext uri="{BB962C8B-B14F-4D97-AF65-F5344CB8AC3E}">
        <p14:creationId xmlns:p14="http://schemas.microsoft.com/office/powerpoint/2010/main" val="423192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OSU New Employee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5834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New Employee Onboarding Page</a:t>
            </a:r>
            <a:endParaRPr lang="en-US" dirty="0"/>
          </a:p>
          <a:p>
            <a:pPr marL="1257300" lvl="1" indent="-457200"/>
            <a:r>
              <a:rPr lang="en-US" dirty="0"/>
              <a:t>Orientation Essentials</a:t>
            </a:r>
          </a:p>
          <a:p>
            <a:pPr marL="1714500" lvl="2" indent="-457200"/>
            <a:r>
              <a:rPr lang="en-US" dirty="0"/>
              <a:t>Terms, benefits, etc.</a:t>
            </a:r>
          </a:p>
          <a:p>
            <a:pPr marL="1257300" lvl="1" indent="-457200"/>
            <a:r>
              <a:rPr lang="en-US" dirty="0"/>
              <a:t>Onboarding Guide</a:t>
            </a:r>
          </a:p>
          <a:p>
            <a:pPr marL="1714500" lvl="2" indent="-457200"/>
            <a:r>
              <a:rPr lang="en-US" dirty="0"/>
              <a:t>Campus services, organizations, etc.</a:t>
            </a:r>
          </a:p>
          <a:p>
            <a:pPr marL="1257300" lvl="1" indent="-457200"/>
            <a:r>
              <a:rPr lang="en-US" dirty="0"/>
              <a:t>Informational Sessions</a:t>
            </a:r>
          </a:p>
          <a:p>
            <a:pPr marL="1714500" lvl="2" indent="-457200"/>
            <a:r>
              <a:rPr lang="en-US" dirty="0"/>
              <a:t>Please sign up!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19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9525B-C5FA-408B-8F5C-A1B4CF7F9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751" y="5286793"/>
            <a:ext cx="8049748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60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MY.OREGONSTATE.EDU -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Kievit Offc Regular"/>
                <a:hlinkClick r:id="rId3"/>
              </a:rPr>
              <a:t>Login using ONID credentials</a:t>
            </a:r>
            <a:endParaRPr lang="en-US" dirty="0"/>
          </a:p>
          <a:p>
            <a:r>
              <a:rPr lang="en-US" dirty="0" err="1"/>
              <a:t>EmpCenter</a:t>
            </a:r>
            <a:r>
              <a:rPr lang="en-US" dirty="0"/>
              <a:t> – timesheet!</a:t>
            </a:r>
          </a:p>
          <a:p>
            <a:r>
              <a:rPr lang="en-US" dirty="0"/>
              <a:t>Featured Trainings</a:t>
            </a:r>
          </a:p>
          <a:p>
            <a:r>
              <a:rPr lang="en-US" dirty="0"/>
              <a:t>Resources (suggestions for favorites)</a:t>
            </a:r>
          </a:p>
          <a:p>
            <a:endParaRPr lang="en-US" dirty="0">
              <a:latin typeface="Kievit Offc Regular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20</a:t>
            </a:fld>
            <a:r>
              <a:rPr lang="en-US" dirty="0"/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48F4294-5187-7F91-4C2F-C1E457D4D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16700"/>
              </p:ext>
            </p:extLst>
          </p:nvPr>
        </p:nvGraphicFramePr>
        <p:xfrm>
          <a:off x="861786" y="4381500"/>
          <a:ext cx="8168640" cy="1484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3928778936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588136384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521453071"/>
                    </a:ext>
                  </a:extLst>
                </a:gridCol>
              </a:tblGrid>
              <a:tr h="3719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Dashboard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W2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Digital Measures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8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Zoom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DocuSign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Outlook Exchange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662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Box 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Google Drive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Canvas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20667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Bridge Employee Training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LinkedIn Learning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Concur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01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987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CDC2-AC55-F84E-919A-172FF0A1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EmpCenter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F1649-1A4B-2443-B1ED-E5AC92D188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21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70DB2-FC2A-4BAD-AEC3-852D6F0EA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18" b="20736"/>
          <a:stretch/>
        </p:blipFill>
        <p:spPr>
          <a:xfrm>
            <a:off x="838200" y="1933575"/>
            <a:ext cx="2634917" cy="1495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DA4C15-6FC1-4F14-9D85-8B8365982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64" y="3952814"/>
            <a:ext cx="3213332" cy="1139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6305C-A1DD-4993-9FE6-30A46BBA0F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13"/>
          <a:stretch/>
        </p:blipFill>
        <p:spPr>
          <a:xfrm>
            <a:off x="4097025" y="1933575"/>
            <a:ext cx="7671734" cy="32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9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00A8-B372-4414-B541-8CB18106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Empcenter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D043B-6CDA-485C-93DF-8A41DFBE1C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22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920B9-A53D-4B27-B17E-DA71EFE4A277}"/>
              </a:ext>
            </a:extLst>
          </p:cNvPr>
          <p:cNvSpPr/>
          <p:nvPr/>
        </p:nvSpPr>
        <p:spPr>
          <a:xfrm>
            <a:off x="838200" y="1841399"/>
            <a:ext cx="105156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sz="2100" dirty="0">
                <a:latin typeface="Kievit Offc" panose="020B0504030101020102" pitchFamily="34" charset="0"/>
                <a:ea typeface="SimSun"/>
              </a:rPr>
              <a:t>What should be recorded on timesheets?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latin typeface="Kievit Offc" panose="020B0504030101020102" pitchFamily="34" charset="0"/>
                <a:ea typeface="SimSun"/>
              </a:rPr>
              <a:t>Classified Staff</a:t>
            </a:r>
            <a:r>
              <a:rPr lang="en-US" sz="2100" dirty="0">
                <a:latin typeface="Kievit Offc" panose="020B0504030101020102" pitchFamily="34" charset="0"/>
                <a:ea typeface="SimSun"/>
              </a:rPr>
              <a:t>: Daily clock in/out</a:t>
            </a:r>
          </a:p>
          <a:p>
            <a:pPr marL="800100" lvl="1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Kievit Offc" panose="020B0504030101020102" pitchFamily="34" charset="0"/>
                <a:ea typeface="SimSun"/>
              </a:rPr>
              <a:t>record sick time and time off as appropriate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latin typeface="Kievit Offc" panose="020B0504030101020102" pitchFamily="34" charset="0"/>
                <a:ea typeface="SimSun"/>
              </a:rPr>
              <a:t>Academic/Professional Faculty</a:t>
            </a:r>
            <a:r>
              <a:rPr lang="en-US" sz="2100" dirty="0">
                <a:latin typeface="Kievit Offc" panose="020B0504030101020102" pitchFamily="34" charset="0"/>
                <a:ea typeface="SimSun"/>
              </a:rPr>
              <a:t>: Only record days/hours you are out sick.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Kievit Offc" panose="020B0504030101020102" pitchFamily="34" charset="0"/>
                <a:ea typeface="SimSun"/>
              </a:rPr>
              <a:t>If no sick time or time off is used, then just save and submit the sheet.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Kievit Offc" panose="020B0504030101020102" pitchFamily="34" charset="0"/>
                <a:ea typeface="SimSun"/>
              </a:rPr>
              <a:t>Ask your supervisor if you’re not sure about this. </a:t>
            </a:r>
          </a:p>
          <a:p>
            <a:pPr>
              <a:spcAft>
                <a:spcPts val="300"/>
              </a:spcAft>
            </a:pPr>
            <a:r>
              <a:rPr lang="en-US" sz="2100" dirty="0">
                <a:latin typeface="Kievit Offc" panose="020B0504030101020102" pitchFamily="34" charset="0"/>
                <a:ea typeface="SimSun"/>
              </a:rPr>
              <a:t> </a:t>
            </a:r>
          </a:p>
          <a:p>
            <a:pPr>
              <a:spcAft>
                <a:spcPts val="300"/>
              </a:spcAft>
            </a:pPr>
            <a:r>
              <a:rPr lang="en-US" sz="2100" dirty="0">
                <a:latin typeface="Kievit Offc" panose="020B0504030101020102" pitchFamily="34" charset="0"/>
                <a:ea typeface="SimSun"/>
              </a:rPr>
              <a:t>To report problems, ask questions, or submit suggestions you may contact myself or your business center, email </a:t>
            </a:r>
            <a:r>
              <a:rPr lang="en-US" sz="2100" dirty="0">
                <a:latin typeface="Kievit Offc" panose="020B0504030101020102" pitchFamily="34" charset="0"/>
                <a:ea typeface="SimSun"/>
                <a:hlinkClick r:id="rId3"/>
              </a:rPr>
              <a:t>empcenter@oregonstate.edu</a:t>
            </a:r>
            <a:r>
              <a:rPr lang="en-US" sz="2100" dirty="0">
                <a:latin typeface="Kievit Offc" panose="020B0504030101020102" pitchFamily="34" charset="0"/>
                <a:ea typeface="SimSun"/>
              </a:rPr>
              <a:t>.  For help logging in or with ONID, please contact the OSU Computer Helpdesk at 541-737-3474.</a:t>
            </a:r>
            <a:endParaRPr lang="en-US" sz="2200" dirty="0">
              <a:latin typeface="Kievit Offc" panose="020B0504030101020102" pitchFamily="34" charset="0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436953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ED0D-523A-41C4-9F41-E0A92311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D73F09"/>
                </a:solidFill>
                <a:effectLst/>
              </a:rPr>
              <a:t>Leave Accrual &amp; Use of Leave Time</a:t>
            </a:r>
            <a:br>
              <a:rPr lang="en-US" b="1" i="0" dirty="0">
                <a:solidFill>
                  <a:srgbClr val="D73F09"/>
                </a:solidFill>
                <a:effectLst/>
              </a:rPr>
            </a:br>
            <a:r>
              <a:rPr lang="en-US" i="0" dirty="0">
                <a:solidFill>
                  <a:srgbClr val="D73F09"/>
                </a:solidFill>
                <a:effectLst/>
              </a:rPr>
              <a:t>Unclassified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806760-0539-465E-836B-7046549708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Vacation leave is available to 12-month (9 month not eligible) employees with an appointment at .50 FTE or greater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Open sans" panose="020B0606030504020204" pitchFamily="34" charset="0"/>
              </a:rPr>
              <a:t>Full-time (1.0 FTE) 12-month employees accrue 15 hours of vacation leave per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Open sans" panose="020B0606030504020204" pitchFamily="34" charset="0"/>
              </a:rPr>
              <a:t>Part-time (.50 FTE or greater) 12-month employees accrue vacation leave on a pro rata basis (e.g., .75 FTE x 15 hours = 11.25 </a:t>
            </a:r>
            <a:r>
              <a:rPr lang="en-US" dirty="0" err="1">
                <a:solidFill>
                  <a:srgbClr val="252525"/>
                </a:solidFill>
                <a:latin typeface="Open sans" panose="020B0606030504020204" pitchFamily="34" charset="0"/>
              </a:rPr>
              <a:t>hrs</a:t>
            </a:r>
            <a:r>
              <a:rPr lang="en-US" dirty="0">
                <a:solidFill>
                  <a:srgbClr val="252525"/>
                </a:solidFill>
                <a:latin typeface="Open sans" panose="020B0606030504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Vacation leave accrual is awarded at the end of the calendar month or pay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252525"/>
              </a:solidFill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E993B-8383-465C-B228-135E4CED9B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52525"/>
                </a:solidFill>
                <a:latin typeface="Open sans" panose="020B0606030504020204" pitchFamily="34" charset="0"/>
              </a:rPr>
              <a:t>Academic and professional employees accrue 8 hours of sick leave credit for each full month of service</a:t>
            </a:r>
          </a:p>
          <a:p>
            <a:r>
              <a:rPr lang="en-US" sz="2000" dirty="0">
                <a:solidFill>
                  <a:srgbClr val="252525"/>
                </a:solidFill>
                <a:latin typeface="Open sans" panose="020B0606030504020204" pitchFamily="34" charset="0"/>
              </a:rPr>
              <a:t>Part-time employees accrue sick leave on a pro-rata basis</a:t>
            </a:r>
          </a:p>
          <a:p>
            <a:r>
              <a:rPr lang="en-US" sz="2000" dirty="0">
                <a:solidFill>
                  <a:srgbClr val="252525"/>
                </a:solidFill>
                <a:latin typeface="Open sans" panose="020B0606030504020204" pitchFamily="34" charset="0"/>
              </a:rPr>
              <a:t>Unused sick leave credits can be accumulated without limit</a:t>
            </a:r>
          </a:p>
          <a:p>
            <a:r>
              <a:rPr lang="en-US" sz="2000" dirty="0">
                <a:solidFill>
                  <a:srgbClr val="252525"/>
                </a:solidFill>
                <a:latin typeface="Open sans" panose="020B0606030504020204" pitchFamily="34" charset="0"/>
              </a:rPr>
              <a:t>For more information – </a:t>
            </a:r>
            <a:r>
              <a:rPr lang="en-US" sz="2000" dirty="0">
                <a:solidFill>
                  <a:srgbClr val="252525"/>
                </a:solidFill>
                <a:latin typeface="Open sans" panose="020B0606030504020204" pitchFamily="34" charset="0"/>
                <a:hlinkClick r:id="rId2"/>
              </a:rPr>
              <a:t>Click here</a:t>
            </a:r>
            <a:endParaRPr lang="en-US" sz="2000" dirty="0">
              <a:solidFill>
                <a:srgbClr val="252525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252525"/>
              </a:solidFill>
              <a:latin typeface="Open sans" panose="020B0606030504020204" pitchFamily="34" charset="0"/>
            </a:endParaRPr>
          </a:p>
          <a:p>
            <a:endParaRPr lang="en-US" sz="1400" b="0" i="0" dirty="0">
              <a:solidFill>
                <a:srgbClr val="252525"/>
              </a:solidFill>
              <a:effectLst/>
              <a:latin typeface="Open sans" panose="020B0606030504020204" pitchFamily="34" charset="0"/>
            </a:endParaRPr>
          </a:p>
          <a:p>
            <a:endParaRPr lang="en-US" sz="2000" dirty="0">
              <a:solidFill>
                <a:srgbClr val="252525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5A459-341E-4D06-9BF7-8382947033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23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76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ED0D-523A-41C4-9F41-E0A92311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D73F09"/>
                </a:solidFill>
                <a:effectLst/>
              </a:rPr>
              <a:t>Leave Accrual &amp; Use of Leave Time</a:t>
            </a:r>
            <a:br>
              <a:rPr lang="en-US" b="1" i="0" dirty="0">
                <a:solidFill>
                  <a:srgbClr val="D73F09"/>
                </a:solidFill>
                <a:effectLst/>
              </a:rPr>
            </a:br>
            <a:r>
              <a:rPr lang="en-US" i="0" dirty="0">
                <a:solidFill>
                  <a:srgbClr val="D73F09"/>
                </a:solidFill>
                <a:effectLst/>
              </a:rPr>
              <a:t>Cla</a:t>
            </a:r>
            <a:r>
              <a:rPr lang="en-US" dirty="0">
                <a:solidFill>
                  <a:srgbClr val="D73F09"/>
                </a:solidFill>
              </a:rPr>
              <a:t>ssified</a:t>
            </a:r>
            <a:r>
              <a:rPr lang="en-US" i="0" dirty="0">
                <a:solidFill>
                  <a:srgbClr val="D73F09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806760-0539-465E-836B-704654970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7202" y="1782060"/>
            <a:ext cx="5006009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52525"/>
                </a:solidFill>
                <a:latin typeface="Open sans" panose="020B0606030504020204" pitchFamily="34" charset="0"/>
              </a:rPr>
              <a:t>Classified employee, employees shall be credited with the appropriate earned vacation leave and thereafter vacation leave shall be accumulated or prorated on the appropriate schedule as follows: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E993B-8383-465C-B228-135E4CED9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6" y="1782060"/>
            <a:ext cx="5098774" cy="4351338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>
                <a:solidFill>
                  <a:srgbClr val="252525"/>
                </a:solidFill>
                <a:latin typeface="Open sans" panose="020B0606030504020204" pitchFamily="34" charset="0"/>
              </a:rPr>
              <a:t>Full-time classified employees accrue 8 hours of sick leave credit for each full month of service. </a:t>
            </a:r>
          </a:p>
          <a:p>
            <a:pPr lvl="1"/>
            <a:r>
              <a:rPr lang="en-US" sz="6400" dirty="0">
                <a:solidFill>
                  <a:srgbClr val="252525"/>
                </a:solidFill>
                <a:latin typeface="Open sans" panose="020B0606030504020204" pitchFamily="34" charset="0"/>
              </a:rPr>
              <a:t>Part-time employees accrue sick leave on a pro-rata basis</a:t>
            </a:r>
          </a:p>
          <a:p>
            <a:pPr lvl="1"/>
            <a:r>
              <a:rPr lang="en-US" sz="6400" dirty="0">
                <a:solidFill>
                  <a:srgbClr val="252525"/>
                </a:solidFill>
                <a:latin typeface="Open sans" panose="020B0606030504020204" pitchFamily="34" charset="0"/>
              </a:rPr>
              <a:t>Unused sick leave credits can be accumulated without limit</a:t>
            </a:r>
          </a:p>
          <a:p>
            <a:r>
              <a:rPr lang="en-US" sz="6400" dirty="0">
                <a:solidFill>
                  <a:srgbClr val="252525"/>
                </a:solidFill>
                <a:latin typeface="Open sans" panose="020B0606030504020204" pitchFamily="34" charset="0"/>
              </a:rPr>
              <a:t>Full-time classified employees receive 24 hours of personal leave with pay per fiscal year. </a:t>
            </a:r>
          </a:p>
          <a:p>
            <a:pPr lvl="1"/>
            <a:r>
              <a:rPr lang="en-US" sz="6400" dirty="0">
                <a:solidFill>
                  <a:srgbClr val="252525"/>
                </a:solidFill>
                <a:latin typeface="Open sans" panose="020B0606030504020204" pitchFamily="34" charset="0"/>
              </a:rPr>
              <a:t>Prorated for part-time</a:t>
            </a:r>
          </a:p>
          <a:p>
            <a:r>
              <a:rPr lang="en-US" sz="6400" dirty="0">
                <a:solidFill>
                  <a:srgbClr val="252525"/>
                </a:solidFill>
                <a:latin typeface="Open sans" panose="020B0606030504020204" pitchFamily="34" charset="0"/>
              </a:rPr>
              <a:t>Non-Exempt Classified: Compensatory time, earned by working overtime or by working on recognized Holidays, may be used in the same manner as vacation leave.</a:t>
            </a:r>
          </a:p>
          <a:p>
            <a:r>
              <a:rPr lang="en-US" sz="6400" dirty="0">
                <a:solidFill>
                  <a:srgbClr val="252525"/>
                </a:solidFill>
                <a:latin typeface="Open sans" panose="020B0606030504020204" pitchFamily="34" charset="0"/>
              </a:rPr>
              <a:t>Classified employees are eligible for a maximum of four (4) days paid bereavement leave </a:t>
            </a:r>
          </a:p>
          <a:p>
            <a:r>
              <a:rPr lang="en-US" sz="6400" dirty="0">
                <a:solidFill>
                  <a:srgbClr val="252525"/>
                </a:solidFill>
                <a:latin typeface="Open sans" panose="020B0606030504020204" pitchFamily="34" charset="0"/>
              </a:rPr>
              <a:t>For more information – </a:t>
            </a:r>
            <a:r>
              <a:rPr lang="en-US" sz="6400" dirty="0">
                <a:solidFill>
                  <a:srgbClr val="0070C0"/>
                </a:solidFill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sz="6400" dirty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252525"/>
              </a:solidFill>
              <a:latin typeface="Open sans" panose="020B0606030504020204" pitchFamily="34" charset="0"/>
            </a:endParaRPr>
          </a:p>
          <a:p>
            <a:endParaRPr lang="en-US" sz="1400" b="0" i="0" dirty="0">
              <a:solidFill>
                <a:srgbClr val="252525"/>
              </a:solidFill>
              <a:effectLst/>
              <a:latin typeface="Open sans" panose="020B0606030504020204" pitchFamily="34" charset="0"/>
            </a:endParaRPr>
          </a:p>
          <a:p>
            <a:endParaRPr lang="en-US" sz="2000" dirty="0">
              <a:solidFill>
                <a:srgbClr val="252525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5A459-341E-4D06-9BF7-8382947033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24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601C7-37BA-4A3E-9A49-39126B36E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562" y="3203683"/>
            <a:ext cx="4857750" cy="2600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93BB1B-8A9B-4438-BD46-42AD297CDB9D}"/>
              </a:ext>
            </a:extLst>
          </p:cNvPr>
          <p:cNvSpPr txBox="1"/>
          <p:nvPr/>
        </p:nvSpPr>
        <p:spPr>
          <a:xfrm>
            <a:off x="1207562" y="526256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en-US" sz="1200" dirty="0">
                <a:solidFill>
                  <a:srgbClr val="252525"/>
                </a:solidFill>
                <a:latin typeface="Open sans" panose="020B0606030504020204" pitchFamily="34" charset="0"/>
              </a:rPr>
              <a:t>*Years of Service as a Classified employee</a:t>
            </a:r>
          </a:p>
        </p:txBody>
      </p:sp>
    </p:spTree>
    <p:extLst>
      <p:ext uri="{BB962C8B-B14F-4D97-AF65-F5344CB8AC3E}">
        <p14:creationId xmlns:p14="http://schemas.microsoft.com/office/powerpoint/2010/main" val="2867487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OSU Featured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6563"/>
            <a:ext cx="4381500" cy="4058340"/>
          </a:xfrm>
        </p:spPr>
        <p:txBody>
          <a:bodyPr>
            <a:normAutofit/>
          </a:bodyPr>
          <a:lstStyle/>
          <a:p>
            <a:r>
              <a:rPr lang="en-US" dirty="0"/>
              <a:t>Scroll to the bottom of your dashboard: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25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7F34A-BF2E-4FE5-9DB3-4DEF3BF09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13" y="2777916"/>
            <a:ext cx="3881262" cy="32409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F6698E-4ED2-46E7-8C94-5D28B245327F}"/>
              </a:ext>
            </a:extLst>
          </p:cNvPr>
          <p:cNvSpPr txBox="1">
            <a:spLocks/>
          </p:cNvSpPr>
          <p:nvPr/>
        </p:nvSpPr>
        <p:spPr>
          <a:xfrm>
            <a:off x="6534150" y="1706563"/>
            <a:ext cx="4381500" cy="405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Kievit Offc Regular" panose="020B0504030101020102" pitchFamily="34" charset="77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Kievit Offc Regular" panose="020B0504030101020102" pitchFamily="34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Kievit Offc Regular" panose="020B0504030101020102" pitchFamily="34" charset="77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Kievit Offc Regular" panose="020B0504030101020102" pitchFamily="34" charset="77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Kievit Offc Regular" panose="020B050403010102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 upper-right corner: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0CEEA-9BC0-4444-BC9F-98860C566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2606430"/>
            <a:ext cx="4421833" cy="6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76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26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8C8E529-5102-417B-B3FF-BF26B20D0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2774" y="1653087"/>
            <a:ext cx="3876063" cy="4740293"/>
          </a:xfrm>
        </p:spPr>
        <p:txBody>
          <a:bodyPr/>
          <a:lstStyle/>
          <a:p>
            <a:r>
              <a:rPr lang="en-US" dirty="0"/>
              <a:t>Favorites</a:t>
            </a:r>
          </a:p>
          <a:p>
            <a:r>
              <a:rPr lang="en-US" dirty="0"/>
              <a:t>Featured</a:t>
            </a:r>
          </a:p>
          <a:p>
            <a:r>
              <a:rPr lang="en-US" dirty="0"/>
              <a:t>Trending</a:t>
            </a:r>
          </a:p>
          <a:p>
            <a:r>
              <a:rPr lang="en-US" dirty="0"/>
              <a:t>COVID-19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8C8D6A-DD9D-41BE-B313-DE5176057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164" y="789554"/>
            <a:ext cx="3876063" cy="5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96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Services Employee Dashboard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27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Leave Balances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Pay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Earnings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Taxes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Job 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Employee 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25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- Additional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28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011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LinkedIn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Optional training modules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Everything from Microsoft Word to photography</a:t>
            </a:r>
          </a:p>
          <a:p>
            <a:r>
              <a:rPr lang="en-US" b="1" dirty="0"/>
              <a:t>Bridge Employee Training (</a:t>
            </a:r>
            <a:r>
              <a:rPr lang="en-US" b="1" u="sng" dirty="0"/>
              <a:t>REQUIRED</a:t>
            </a:r>
            <a:r>
              <a:rPr lang="en-US" b="1" dirty="0"/>
              <a:t> Critical Trainings)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Ethics Program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Equal Opportunity Access Training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FMLA, OFLA, and Protected Leave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Mandatory Reporting of Child Abuse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Information Security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5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89"/>
            <a:ext cx="10515600" cy="1171742"/>
          </a:xfrm>
        </p:spPr>
        <p:txBody>
          <a:bodyPr/>
          <a:lstStyle/>
          <a:p>
            <a:r>
              <a:rPr lang="en-US" dirty="0"/>
              <a:t>College Onboarding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65" y="1070768"/>
            <a:ext cx="5653272" cy="53512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/>
              <a:t>All Faculty</a:t>
            </a:r>
          </a:p>
          <a:p>
            <a:r>
              <a:rPr lang="en-US" sz="1900" dirty="0"/>
              <a:t>Ashley Knudsen, </a:t>
            </a:r>
            <a:r>
              <a:rPr lang="en-US" sz="1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ashley.knudsen@oregonstate.edu</a:t>
            </a:r>
            <a:r>
              <a:rPr lang="en-US" sz="1900" dirty="0"/>
              <a:t>, x7-1037</a:t>
            </a:r>
          </a:p>
          <a:p>
            <a:pPr lvl="1"/>
            <a:r>
              <a:rPr lang="en-US" sz="1900" dirty="0"/>
              <a:t>HR tasks and questions</a:t>
            </a:r>
          </a:p>
          <a:p>
            <a:pPr lvl="1"/>
            <a:r>
              <a:rPr lang="en-US" sz="1900" dirty="0"/>
              <a:t>Onboarding</a:t>
            </a:r>
          </a:p>
          <a:p>
            <a:pPr lvl="1"/>
            <a:r>
              <a:rPr lang="en-US" sz="1900" dirty="0"/>
              <a:t>Contracts/Benefits/Policies</a:t>
            </a:r>
          </a:p>
          <a:p>
            <a:r>
              <a:rPr lang="en-US" sz="1900" dirty="0"/>
              <a:t>Tracy Speelhoffer, </a:t>
            </a:r>
            <a:r>
              <a:rPr lang="en-US" sz="1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tracy.speelhoffer@oregonstate.edu</a:t>
            </a:r>
            <a:r>
              <a:rPr lang="en-US" sz="1900" dirty="0"/>
              <a:t>, x7-4033</a:t>
            </a:r>
          </a:p>
          <a:p>
            <a:pPr lvl="1"/>
            <a:r>
              <a:rPr lang="en-US" sz="1900" dirty="0"/>
              <a:t>Building safety and policies</a:t>
            </a:r>
          </a:p>
          <a:p>
            <a:pPr lvl="1"/>
            <a:r>
              <a:rPr lang="en-US" sz="1900" dirty="0"/>
              <a:t>Office supplies/equipment/furniture</a:t>
            </a:r>
          </a:p>
          <a:p>
            <a:r>
              <a:rPr lang="en-US" sz="1900" dirty="0"/>
              <a:t>Doug Weir, </a:t>
            </a:r>
            <a:r>
              <a:rPr lang="en-US" sz="19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doug.weir@oregonstate.edu</a:t>
            </a:r>
            <a:r>
              <a:rPr lang="en-US" sz="1900" dirty="0"/>
              <a:t>, x7-4897</a:t>
            </a:r>
          </a:p>
          <a:p>
            <a:pPr lvl="1"/>
            <a:r>
              <a:rPr lang="en-US" sz="1900" dirty="0"/>
              <a:t>Technology equipment/devices/issues</a:t>
            </a:r>
          </a:p>
          <a:p>
            <a:pPr lvl="1"/>
            <a:endParaRPr lang="en-US" sz="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BF98ED-04DA-48AC-BA2B-ABFAFE24B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9537" y="1070768"/>
            <a:ext cx="602067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Instructional &amp; Tenure/Tenure-Track (T/TT) Faculty</a:t>
            </a:r>
          </a:p>
          <a:p>
            <a:r>
              <a:rPr lang="en-US" sz="1900" dirty="0"/>
              <a:t>Inara Scott, </a:t>
            </a:r>
            <a:r>
              <a:rPr lang="en-US" sz="19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inara.scott@bus.oregonstate.edu</a:t>
            </a:r>
            <a:r>
              <a:rPr lang="en-US" sz="1900" dirty="0"/>
              <a:t>, x7-4102</a:t>
            </a:r>
          </a:p>
          <a:p>
            <a:pPr lvl="1"/>
            <a:r>
              <a:rPr lang="en-US" sz="1900" dirty="0"/>
              <a:t>Canvas training/textbooks/curriculum/student conduct</a:t>
            </a:r>
          </a:p>
          <a:p>
            <a:r>
              <a:rPr lang="en-US" sz="1900" dirty="0"/>
              <a:t>Malcolm LeMay, </a:t>
            </a:r>
            <a:r>
              <a:rPr lang="en-US" sz="19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malcolm.lemay@bus.oregonstate.edu</a:t>
            </a:r>
            <a:r>
              <a:rPr lang="en-US" sz="1900" dirty="0"/>
              <a:t>, x7-6021</a:t>
            </a:r>
          </a:p>
          <a:p>
            <a:pPr lvl="1"/>
            <a:r>
              <a:rPr lang="en-US" sz="1900" dirty="0"/>
              <a:t>Digital Measures (digital curriculum database) training</a:t>
            </a:r>
          </a:p>
          <a:p>
            <a:r>
              <a:rPr lang="en-US" sz="1900" dirty="0"/>
              <a:t>Keith Leavitt, </a:t>
            </a:r>
            <a:r>
              <a:rPr lang="en-US" sz="19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keith.Leavitt@oregonstate.edu</a:t>
            </a:r>
            <a:r>
              <a:rPr lang="en-US" sz="1900" dirty="0"/>
              <a:t>, x7-</a:t>
            </a:r>
          </a:p>
          <a:p>
            <a:pPr lvl="1"/>
            <a:r>
              <a:rPr lang="en-US" sz="1900" dirty="0"/>
              <a:t>Research process, expectations, and support</a:t>
            </a:r>
          </a:p>
          <a:p>
            <a:pPr lvl="1"/>
            <a:r>
              <a:rPr lang="en-US" sz="1900" dirty="0"/>
              <a:t>Promotion and Tenure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2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808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for Follow-Up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29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Review New Employee Onboarding site and materials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Complete any additional new employee paperwork or tasks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Sign up for university New Employee session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Complete Bridge trainings, as required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Review provided resources and contact supervisor or COB HR with additional questions</a:t>
            </a:r>
          </a:p>
        </p:txBody>
      </p:sp>
    </p:spTree>
    <p:extLst>
      <p:ext uri="{BB962C8B-B14F-4D97-AF65-F5344CB8AC3E}">
        <p14:creationId xmlns:p14="http://schemas.microsoft.com/office/powerpoint/2010/main" val="2841622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651C-3011-AF48-9D97-DCE14E31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0C9A5-F229-3947-8DD3-3A591041C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7173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D373-CE74-1843-8011-6902EA17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16D57-17EE-EC46-90A6-D652F9E4B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9A763-9819-9A40-9450-A76D8CBB209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D4555-B8D2-DC49-B6CA-51C1DE465D5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business.oregonstate.edu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82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20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72182"/>
          </a:xfrm>
        </p:spPr>
        <p:txBody>
          <a:bodyPr>
            <a:normAutofit/>
          </a:bodyPr>
          <a:lstStyle/>
          <a:p>
            <a:pPr marL="12700" marR="12700" lvl="0" defTabSz="45720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prstClr val="black"/>
                </a:solidFill>
                <a:latin typeface="Kievit Offc" panose="020B0504030101020102" pitchFamily="34" charset="0"/>
                <a:cs typeface="Soho Std"/>
              </a:rPr>
              <a:t>Business Center</a:t>
            </a:r>
            <a:r>
              <a:rPr lang="en-US" sz="2200" dirty="0">
                <a:solidFill>
                  <a:prstClr val="black"/>
                </a:solidFill>
                <a:latin typeface="Kievit Offc" panose="020B0504030101020102" pitchFamily="34" charset="0"/>
                <a:cs typeface="Soho Std"/>
              </a:rPr>
              <a:t>	</a:t>
            </a:r>
          </a:p>
          <a:p>
            <a:pPr marL="355600" marR="12700" lvl="0" indent="-342900" defTabSz="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Kievit Offc" panose="020B0504030101020102" pitchFamily="34" charset="0"/>
                <a:cs typeface="Soho Std"/>
              </a:rPr>
              <a:t>Sandy Saunders, Accountant, 487 Austin Hall (conference, regular travel, or reimbursement requests) </a:t>
            </a:r>
          </a:p>
          <a:p>
            <a:pPr marL="1155700" marR="12700" lvl="1" defTabSz="4572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Kievit Offc" panose="020B0504030101020102" pitchFamily="34" charset="0"/>
                <a:cs typeface="Soho Std"/>
              </a:rPr>
              <a:t>Concur training (travel requests, booking, and reimbursement system)</a:t>
            </a:r>
          </a:p>
          <a:p>
            <a:pPr marL="1155700" marR="12700" lvl="1" defTabSz="457200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latin typeface="Kievit Offc" panose="020B0504030101020102" pitchFamily="34" charset="0"/>
            </a:endParaRPr>
          </a:p>
          <a:p>
            <a:pPr marL="1270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Kievit Offc" panose="020B0504030101020102" pitchFamily="34" charset="0"/>
              </a:rPr>
              <a:t>College of Business Information Technology (IT) &amp; Helpdesk </a:t>
            </a:r>
          </a:p>
          <a:p>
            <a:pPr marL="3556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Kievit Offc" panose="020B0504030101020102" pitchFamily="34" charset="0"/>
              </a:rPr>
              <a:t>244 Austin Hall | </a:t>
            </a:r>
            <a:r>
              <a:rPr lang="en-US" sz="2200" u="sng" dirty="0">
                <a:latin typeface="Kievit Offc" panose="020B0504030101020102" pitchFamily="34" charset="0"/>
                <a:hlinkClick r:id="rId3"/>
              </a:rPr>
              <a:t>helpdesk@bus.oregonstate.edu</a:t>
            </a:r>
            <a:r>
              <a:rPr lang="en-US" sz="2200" dirty="0">
                <a:latin typeface="Kievit Offc" panose="020B0504030101020102" pitchFamily="34" charset="0"/>
              </a:rPr>
              <a:t> | 541.737.0947</a:t>
            </a:r>
          </a:p>
          <a:p>
            <a:pPr marL="355600" marR="12700" lvl="0" indent="-342900" defTabSz="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Kievit Offc" panose="020B0504030101020102" pitchFamily="34" charset="0"/>
              <a:cs typeface="Soho Std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3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3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50CD-026E-2841-8CA1-9BCA01CE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08FC1-77DB-7749-B5B3-038AF0516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3441633"/>
            <a:ext cx="8719924" cy="245107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College Tools &amp; Resources</a:t>
            </a:r>
          </a:p>
          <a:p>
            <a:r>
              <a:rPr lang="en-US" dirty="0"/>
              <a:t>University Tools &amp; Resources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0879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76CD-FD77-C546-B61A-A00742F3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Tools &amp;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8CF25-95D2-2E44-B27B-34B61CC6D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53523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Tenure-Track Contracts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 Regular"/>
              </a:rPr>
              <a:t>Annualized Contract, from 9/16 to 6/15</a:t>
            </a:r>
          </a:p>
          <a:p>
            <a:pPr marL="1257300" lvl="1"/>
            <a:r>
              <a:rPr lang="en-US" dirty="0">
                <a:latin typeface="Kievit Offc Regular"/>
              </a:rPr>
              <a:t>Fall - 9/16 to 12/15</a:t>
            </a:r>
          </a:p>
          <a:p>
            <a:pPr marL="1257300" lvl="1"/>
            <a:r>
              <a:rPr lang="en-US" dirty="0">
                <a:latin typeface="Kievit Offc Regular"/>
              </a:rPr>
              <a:t>Winter - 12/16 to 3/15</a:t>
            </a:r>
          </a:p>
          <a:p>
            <a:pPr marL="1257300" lvl="1"/>
            <a:r>
              <a:rPr lang="en-US" dirty="0">
                <a:latin typeface="Kievit Offc Regular"/>
              </a:rPr>
              <a:t>Spring - 3/16 to 6/15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 Regular"/>
              </a:rPr>
              <a:t>Must teach at least 5 courses per academic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 Regular"/>
              </a:rPr>
              <a:t>Summer Appointments are different</a:t>
            </a:r>
          </a:p>
          <a:p>
            <a:pPr marL="1257300" lvl="1" indent="-457200"/>
            <a:r>
              <a:rPr lang="en-US" dirty="0">
                <a:latin typeface="Kievit Offc Regular"/>
              </a:rPr>
              <a:t>Set amount per course taught</a:t>
            </a:r>
          </a:p>
        </p:txBody>
      </p:sp>
    </p:spTree>
    <p:extLst>
      <p:ext uri="{BB962C8B-B14F-4D97-AF65-F5344CB8AC3E}">
        <p14:creationId xmlns:p14="http://schemas.microsoft.com/office/powerpoint/2010/main" val="277365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Contracts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7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 Regular"/>
              </a:rPr>
              <a:t>An Annualized Contract is from 9/16 to 6/15:</a:t>
            </a:r>
            <a:endParaRPr lang="en-US" dirty="0"/>
          </a:p>
          <a:p>
            <a:pPr marL="1257300" lvl="1">
              <a:buFont typeface="Arial" panose="020B0604020202020204" pitchFamily="34" charset="0"/>
              <a:buChar char="•"/>
            </a:pPr>
            <a:r>
              <a:rPr lang="en-US" dirty="0">
                <a:latin typeface="Kievit Offc Regular"/>
              </a:rPr>
              <a:t>Fall - 9/16 to 12/15</a:t>
            </a:r>
          </a:p>
          <a:p>
            <a:pPr marL="1257300" lvl="1">
              <a:buFont typeface="Arial" panose="020B0604020202020204" pitchFamily="34" charset="0"/>
              <a:buChar char="•"/>
            </a:pPr>
            <a:r>
              <a:rPr lang="en-US" dirty="0">
                <a:latin typeface="Kievit Offc Regular"/>
              </a:rPr>
              <a:t>Winter - 12/16 to 3/15</a:t>
            </a:r>
          </a:p>
          <a:p>
            <a:pPr marL="1257300" lvl="1"/>
            <a:r>
              <a:rPr lang="en-US" dirty="0">
                <a:latin typeface="Kievit Offc Regular"/>
              </a:rPr>
              <a:t>Spring - 3/16 to 6/15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 Regular"/>
              </a:rPr>
              <a:t>FTE is based on course load: </a:t>
            </a:r>
          </a:p>
          <a:p>
            <a:pPr marL="1257300" lvl="1" indent="-457200"/>
            <a:r>
              <a:rPr lang="en-US" dirty="0">
                <a:latin typeface="Kievit Offc Regular"/>
              </a:rPr>
              <a:t>12 course is 1.0 FTE for annual contracts </a:t>
            </a:r>
          </a:p>
          <a:p>
            <a:pPr marL="1257300" lvl="1" indent="-457200"/>
            <a:r>
              <a:rPr lang="en-US" dirty="0">
                <a:latin typeface="Kievit Offc Regular"/>
              </a:rPr>
              <a:t>4 courses is 1.0 FTE for term-by-term contracts, which follow the term dates, above.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 Regular"/>
              </a:rPr>
              <a:t>Summer Appointments are different</a:t>
            </a:r>
          </a:p>
        </p:txBody>
      </p:sp>
    </p:spTree>
    <p:extLst>
      <p:ext uri="{BB962C8B-B14F-4D97-AF65-F5344CB8AC3E}">
        <p14:creationId xmlns:p14="http://schemas.microsoft.com/office/powerpoint/2010/main" val="111914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Get Paid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7EBC9-C8FA-984B-BD1B-C96D7FD0D3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OREGON STATE UNIVERSITY COLLEGE OF BUSINESS | </a:t>
            </a:r>
            <a:fld id="{AAB6004F-53F9-E74D-AC89-56EA63355CB3}" type="slidenum">
              <a:rPr lang="en-US" smtClean="0"/>
              <a:pPr/>
              <a:t>8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 Regular"/>
              </a:rPr>
              <a:t>Monthly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 Regular"/>
              </a:rPr>
              <a:t>Payday = the last business day of every month</a:t>
            </a:r>
          </a:p>
          <a:p>
            <a:pPr marL="1257300" lvl="1" indent="-457200"/>
            <a:r>
              <a:rPr lang="en-US" dirty="0">
                <a:latin typeface="Kievit Offc Regular"/>
              </a:rPr>
              <a:t>E.g. If December 31st is on a Sunday, you will receive your paycheck on Friday, December 29th.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Kievit Offc Regular"/>
              </a:rPr>
              <a:t>Pay schedule: </a:t>
            </a:r>
            <a:r>
              <a:rPr lang="en-US" dirty="0">
                <a:latin typeface="Kievit Offc Regular"/>
                <a:hlinkClick r:id="rId2"/>
              </a:rPr>
              <a:t>https://fa.oregonstate.edu/aabc/payroll/calendar-deadlines</a:t>
            </a:r>
            <a:endParaRPr lang="en-US" dirty="0">
              <a:latin typeface="Kievit Offc Regular"/>
            </a:endParaRPr>
          </a:p>
          <a:p>
            <a:endParaRPr lang="en-US" dirty="0">
              <a:latin typeface="Kievit Off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30930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8E9089"/>
      </a:dk2>
      <a:lt2>
        <a:srgbClr val="B7A99A"/>
      </a:lt2>
      <a:accent1>
        <a:srgbClr val="D73F09"/>
      </a:accent1>
      <a:accent2>
        <a:srgbClr val="00859B"/>
      </a:accent2>
      <a:accent3>
        <a:srgbClr val="B8DDE1"/>
      </a:accent3>
      <a:accent4>
        <a:srgbClr val="FFB500"/>
      </a:accent4>
      <a:accent5>
        <a:srgbClr val="FDD26E"/>
      </a:accent5>
      <a:accent6>
        <a:srgbClr val="4A773C"/>
      </a:accent6>
      <a:hlink>
        <a:srgbClr val="00698E"/>
      </a:hlink>
      <a:folHlink>
        <a:srgbClr val="003B5C"/>
      </a:folHlink>
    </a:clrScheme>
    <a:fontScheme name="Oregon State Fonts">
      <a:majorFont>
        <a:latin typeface="Stratum2 Black"/>
        <a:ea typeface=""/>
        <a:cs typeface=""/>
      </a:majorFont>
      <a:minorFont>
        <a:latin typeface="Kiev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15000" i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template-brand_fonts" id="{B16C2C15-9AD1-B940-8C11-4BAA75C206BC}" vid="{6FADB13D-0780-3E45-AB4C-D2EC804FA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3635</TotalTime>
  <Words>1909</Words>
  <Application>Microsoft Office PowerPoint</Application>
  <PresentationFormat>Widescreen</PresentationFormat>
  <Paragraphs>290</Paragraphs>
  <Slides>33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Courier New</vt:lpstr>
      <vt:lpstr>Georgia</vt:lpstr>
      <vt:lpstr>Kievit Offc</vt:lpstr>
      <vt:lpstr>Kievit Offc Regular</vt:lpstr>
      <vt:lpstr>Open sans</vt:lpstr>
      <vt:lpstr>Stratum2 Black</vt:lpstr>
      <vt:lpstr>Verdana</vt:lpstr>
      <vt:lpstr>Wingdings</vt:lpstr>
      <vt:lpstr>Office Theme</vt:lpstr>
      <vt:lpstr>College of Business HR Onboarding</vt:lpstr>
      <vt:lpstr>College HR Liaison</vt:lpstr>
      <vt:lpstr>College Onboarding Team</vt:lpstr>
      <vt:lpstr>Additional Contacts</vt:lpstr>
      <vt:lpstr>Table of contents</vt:lpstr>
      <vt:lpstr>College Tools &amp; Resources</vt:lpstr>
      <vt:lpstr>Tenure-Track Contracts</vt:lpstr>
      <vt:lpstr>Instructor Contracts</vt:lpstr>
      <vt:lpstr>How You Get Paid</vt:lpstr>
      <vt:lpstr>Communication</vt:lpstr>
      <vt:lpstr>COB Website</vt:lpstr>
      <vt:lpstr>MYCOB Resource Page</vt:lpstr>
      <vt:lpstr>MYCOB Resource Page</vt:lpstr>
      <vt:lpstr>COB Canvas </vt:lpstr>
      <vt:lpstr>Outside Employment – Academic Faculty</vt:lpstr>
      <vt:lpstr>College Accreditation – Academic Faculty</vt:lpstr>
      <vt:lpstr>Online Bio and Digital Measures</vt:lpstr>
      <vt:lpstr>Items for Follow-Up</vt:lpstr>
      <vt:lpstr>University Tools &amp; Resources</vt:lpstr>
      <vt:lpstr>OSU New Employee Orientation</vt:lpstr>
      <vt:lpstr>MY.OREGONSTATE.EDU - Dashboard</vt:lpstr>
      <vt:lpstr>EmpCenter</vt:lpstr>
      <vt:lpstr>Empcenter </vt:lpstr>
      <vt:lpstr>Leave Accrual &amp; Use of Leave Time Unclassified </vt:lpstr>
      <vt:lpstr>Leave Accrual &amp; Use of Leave Time Classified </vt:lpstr>
      <vt:lpstr>OSU Featured Trainings</vt:lpstr>
      <vt:lpstr>Dashboard Resources</vt:lpstr>
      <vt:lpstr>Online Services Employee Dashboard</vt:lpstr>
      <vt:lpstr>Resources - Additional Training</vt:lpstr>
      <vt:lpstr>Items for Follow-Up</vt:lpstr>
      <vt:lpstr>Questions </vt:lpstr>
      <vt:lpstr>Thank you.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Heather Nicole</dc:creator>
  <cp:lastModifiedBy>Knudsen, Ashley Jolyana</cp:lastModifiedBy>
  <cp:revision>396</cp:revision>
  <dcterms:created xsi:type="dcterms:W3CDTF">2019-10-07T20:57:28Z</dcterms:created>
  <dcterms:modified xsi:type="dcterms:W3CDTF">2022-08-04T18:47:48Z</dcterms:modified>
</cp:coreProperties>
</file>