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Lst>
  <p:notesMasterIdLst>
    <p:notesMasterId r:id="rId34"/>
  </p:notesMasterIdLst>
  <p:handoutMasterIdLst>
    <p:handoutMasterId r:id="rId35"/>
  </p:handoutMasterIdLst>
  <p:sldIdLst>
    <p:sldId id="256" r:id="rId3"/>
    <p:sldId id="298" r:id="rId4"/>
    <p:sldId id="355" r:id="rId5"/>
    <p:sldId id="382" r:id="rId6"/>
    <p:sldId id="359" r:id="rId7"/>
    <p:sldId id="360" r:id="rId8"/>
    <p:sldId id="379" r:id="rId9"/>
    <p:sldId id="366" r:id="rId10"/>
    <p:sldId id="363" r:id="rId11"/>
    <p:sldId id="266" r:id="rId12"/>
    <p:sldId id="263" r:id="rId13"/>
    <p:sldId id="381" r:id="rId14"/>
    <p:sldId id="364" r:id="rId15"/>
    <p:sldId id="376" r:id="rId16"/>
    <p:sldId id="368" r:id="rId17"/>
    <p:sldId id="349" r:id="rId18"/>
    <p:sldId id="369" r:id="rId19"/>
    <p:sldId id="370" r:id="rId20"/>
    <p:sldId id="372" r:id="rId21"/>
    <p:sldId id="371" r:id="rId22"/>
    <p:sldId id="373" r:id="rId23"/>
    <p:sldId id="378" r:id="rId24"/>
    <p:sldId id="334" r:id="rId25"/>
    <p:sldId id="375" r:id="rId26"/>
    <p:sldId id="336" r:id="rId27"/>
    <p:sldId id="337" r:id="rId28"/>
    <p:sldId id="338" r:id="rId29"/>
    <p:sldId id="351" r:id="rId30"/>
    <p:sldId id="353" r:id="rId31"/>
    <p:sldId id="354" r:id="rId32"/>
    <p:sldId id="327" r:id="rId33"/>
  </p:sldIdLst>
  <p:sldSz cx="14630400" cy="8229600"/>
  <p:notesSz cx="7010400" cy="9296400"/>
  <p:embeddedFontLs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Segoe UI Light" panose="020B0502040204020203" pitchFamily="34" charset="0"/>
      <p:regular r:id="rId45"/>
      <p:italic r:id="rId46"/>
    </p:embeddedFont>
    <p:embeddedFont>
      <p:font typeface="SimSun" panose="02010600030101010101" pitchFamily="2" charset="-122"/>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33"/>
    <a:srgbClr val="DC4405"/>
    <a:srgbClr val="FEEEE8"/>
    <a:srgbClr val="D85A1A"/>
    <a:srgbClr val="ABAFA6"/>
    <a:srgbClr val="F4C8B2"/>
    <a:srgbClr val="FAE6DC"/>
    <a:srgbClr val="C34500"/>
    <a:srgbClr val="615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14" autoAdjust="0"/>
    <p:restoredTop sz="99383" autoAdjust="0"/>
  </p:normalViewPr>
  <p:slideViewPr>
    <p:cSldViewPr>
      <p:cViewPr varScale="1">
        <p:scale>
          <a:sx n="90" d="100"/>
          <a:sy n="90" d="100"/>
        </p:scale>
        <p:origin x="90" y="22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91BD58-5E90-5C4E-B16F-E0D29E79EB3C}" type="doc">
      <dgm:prSet loTypeId="urn:microsoft.com/office/officeart/2005/8/layout/hProcess9" loCatId="" qsTypeId="urn:microsoft.com/office/officeart/2005/8/quickstyle/simple4" qsCatId="simple" csTypeId="urn:microsoft.com/office/officeart/2005/8/colors/accent1_2" csCatId="accent1" phldr="1"/>
      <dgm:spPr/>
    </dgm:pt>
    <dgm:pt modelId="{1CF48F2B-1869-B944-8D08-9C1891725133}">
      <dgm:prSet phldrT="[Text]"/>
      <dgm:spPr/>
      <dgm:t>
        <a:bodyPr/>
        <a:lstStyle/>
        <a:p>
          <a:r>
            <a:rPr lang="en-US" dirty="0"/>
            <a:t>Learning Outcomes: what should students be able to do at the end of class? </a:t>
          </a:r>
        </a:p>
      </dgm:t>
    </dgm:pt>
    <dgm:pt modelId="{A647DCB0-5982-BC43-B0B3-8D6AC4968EA3}" type="parTrans" cxnId="{8224FD61-9C77-EC42-BB7C-771B890CEB81}">
      <dgm:prSet/>
      <dgm:spPr/>
      <dgm:t>
        <a:bodyPr/>
        <a:lstStyle/>
        <a:p>
          <a:endParaRPr lang="en-US"/>
        </a:p>
      </dgm:t>
    </dgm:pt>
    <dgm:pt modelId="{4F31B0F3-97C3-1646-AF39-2AA47041DF9D}" type="sibTrans" cxnId="{8224FD61-9C77-EC42-BB7C-771B890CEB81}">
      <dgm:prSet/>
      <dgm:spPr/>
      <dgm:t>
        <a:bodyPr/>
        <a:lstStyle/>
        <a:p>
          <a:endParaRPr lang="en-US"/>
        </a:p>
      </dgm:t>
    </dgm:pt>
    <dgm:pt modelId="{5B394BC3-E49C-CA42-9DA1-D9D2A9022996}">
      <dgm:prSet phldrT="[Text]"/>
      <dgm:spPr/>
      <dgm:t>
        <a:bodyPr/>
        <a:lstStyle/>
        <a:p>
          <a:r>
            <a:rPr lang="en-US" dirty="0"/>
            <a:t>Assessments: how will I measure their achievement of these objectives?</a:t>
          </a:r>
        </a:p>
      </dgm:t>
    </dgm:pt>
    <dgm:pt modelId="{F272407C-B631-2344-A11C-BD9FD4A997E2}" type="parTrans" cxnId="{18F68710-B927-EB40-9404-21577A7C1D19}">
      <dgm:prSet/>
      <dgm:spPr/>
      <dgm:t>
        <a:bodyPr/>
        <a:lstStyle/>
        <a:p>
          <a:endParaRPr lang="en-US"/>
        </a:p>
      </dgm:t>
    </dgm:pt>
    <dgm:pt modelId="{A9DD8E16-F538-9D4E-A243-1DBCC5C488DA}" type="sibTrans" cxnId="{18F68710-B927-EB40-9404-21577A7C1D19}">
      <dgm:prSet/>
      <dgm:spPr/>
      <dgm:t>
        <a:bodyPr/>
        <a:lstStyle/>
        <a:p>
          <a:endParaRPr lang="en-US"/>
        </a:p>
      </dgm:t>
    </dgm:pt>
    <dgm:pt modelId="{7B1B9D6A-9622-C845-8CA3-264BEC6C653F}">
      <dgm:prSet phldrT="[Text]"/>
      <dgm:spPr/>
      <dgm:t>
        <a:bodyPr/>
        <a:lstStyle/>
        <a:p>
          <a:r>
            <a:rPr lang="en-US" dirty="0"/>
            <a:t>Content: what content areas are necessary to support student achievement of the learning objectives? </a:t>
          </a:r>
        </a:p>
      </dgm:t>
    </dgm:pt>
    <dgm:pt modelId="{5622207C-90F4-5B47-8954-2BF0BCEBB8D9}" type="parTrans" cxnId="{7B9D32F3-B4AF-784F-8FF9-EB86D3A6CF24}">
      <dgm:prSet/>
      <dgm:spPr/>
      <dgm:t>
        <a:bodyPr/>
        <a:lstStyle/>
        <a:p>
          <a:endParaRPr lang="en-US"/>
        </a:p>
      </dgm:t>
    </dgm:pt>
    <dgm:pt modelId="{E1618624-3F7C-BF41-A049-846997F0F055}" type="sibTrans" cxnId="{7B9D32F3-B4AF-784F-8FF9-EB86D3A6CF24}">
      <dgm:prSet/>
      <dgm:spPr/>
      <dgm:t>
        <a:bodyPr/>
        <a:lstStyle/>
        <a:p>
          <a:endParaRPr lang="en-US"/>
        </a:p>
      </dgm:t>
    </dgm:pt>
    <dgm:pt modelId="{FE3E1102-EDCA-834C-99F8-E969B5FABF11}">
      <dgm:prSet phldrT="[Text]"/>
      <dgm:spPr/>
      <dgm:t>
        <a:bodyPr/>
        <a:lstStyle/>
        <a:p>
          <a:r>
            <a:rPr lang="en-US" dirty="0"/>
            <a:t>Activities: how will I engage students with this course content in and outside of class? </a:t>
          </a:r>
        </a:p>
      </dgm:t>
    </dgm:pt>
    <dgm:pt modelId="{9D0252F8-FBBF-E041-A53C-862E0BB0ABBE}" type="parTrans" cxnId="{F6889F98-BFF3-C347-B759-DDD7F302A575}">
      <dgm:prSet/>
      <dgm:spPr/>
      <dgm:t>
        <a:bodyPr/>
        <a:lstStyle/>
        <a:p>
          <a:endParaRPr lang="en-US"/>
        </a:p>
      </dgm:t>
    </dgm:pt>
    <dgm:pt modelId="{5EEB2EEA-F667-7945-9069-89D6233C5F1D}" type="sibTrans" cxnId="{F6889F98-BFF3-C347-B759-DDD7F302A575}">
      <dgm:prSet/>
      <dgm:spPr/>
      <dgm:t>
        <a:bodyPr/>
        <a:lstStyle/>
        <a:p>
          <a:endParaRPr lang="en-US"/>
        </a:p>
      </dgm:t>
    </dgm:pt>
    <dgm:pt modelId="{B6091A62-2F35-AA47-87B1-6E6922243DC6}" type="pres">
      <dgm:prSet presAssocID="{1991BD58-5E90-5C4E-B16F-E0D29E79EB3C}" presName="CompostProcess" presStyleCnt="0">
        <dgm:presLayoutVars>
          <dgm:dir/>
          <dgm:resizeHandles val="exact"/>
        </dgm:presLayoutVars>
      </dgm:prSet>
      <dgm:spPr/>
    </dgm:pt>
    <dgm:pt modelId="{310F5B7B-0626-8447-82DB-F9DF748505EA}" type="pres">
      <dgm:prSet presAssocID="{1991BD58-5E90-5C4E-B16F-E0D29E79EB3C}" presName="arrow" presStyleLbl="bgShp" presStyleIdx="0" presStyleCnt="1" custScaleX="117647" custScaleY="98422"/>
      <dgm:spPr/>
    </dgm:pt>
    <dgm:pt modelId="{5DCB31BA-E46D-134B-9861-19ED2CC0FBE1}" type="pres">
      <dgm:prSet presAssocID="{1991BD58-5E90-5C4E-B16F-E0D29E79EB3C}" presName="linearProcess" presStyleCnt="0"/>
      <dgm:spPr/>
    </dgm:pt>
    <dgm:pt modelId="{6F908B3D-F562-AC46-A6DE-81B166CB744E}" type="pres">
      <dgm:prSet presAssocID="{1CF48F2B-1869-B944-8D08-9C1891725133}" presName="textNode" presStyleLbl="node1" presStyleIdx="0" presStyleCnt="4">
        <dgm:presLayoutVars>
          <dgm:bulletEnabled val="1"/>
        </dgm:presLayoutVars>
      </dgm:prSet>
      <dgm:spPr/>
    </dgm:pt>
    <dgm:pt modelId="{9FD02036-F533-BC42-A6F3-094C901C9718}" type="pres">
      <dgm:prSet presAssocID="{4F31B0F3-97C3-1646-AF39-2AA47041DF9D}" presName="sibTrans" presStyleCnt="0"/>
      <dgm:spPr/>
    </dgm:pt>
    <dgm:pt modelId="{39E331D7-D57E-3344-8663-7BEA4F858DD3}" type="pres">
      <dgm:prSet presAssocID="{5B394BC3-E49C-CA42-9DA1-D9D2A9022996}" presName="textNode" presStyleLbl="node1" presStyleIdx="1" presStyleCnt="4">
        <dgm:presLayoutVars>
          <dgm:bulletEnabled val="1"/>
        </dgm:presLayoutVars>
      </dgm:prSet>
      <dgm:spPr/>
    </dgm:pt>
    <dgm:pt modelId="{5ECB2D7D-23F1-6B4B-9C79-C796C5188FCD}" type="pres">
      <dgm:prSet presAssocID="{A9DD8E16-F538-9D4E-A243-1DBCC5C488DA}" presName="sibTrans" presStyleCnt="0"/>
      <dgm:spPr/>
    </dgm:pt>
    <dgm:pt modelId="{BF1C8265-A30A-7342-9494-1A600E79125C}" type="pres">
      <dgm:prSet presAssocID="{7B1B9D6A-9622-C845-8CA3-264BEC6C653F}" presName="textNode" presStyleLbl="node1" presStyleIdx="2" presStyleCnt="4">
        <dgm:presLayoutVars>
          <dgm:bulletEnabled val="1"/>
        </dgm:presLayoutVars>
      </dgm:prSet>
      <dgm:spPr/>
    </dgm:pt>
    <dgm:pt modelId="{2AEFB4D4-ACE6-DD4F-A974-E681A28D39E3}" type="pres">
      <dgm:prSet presAssocID="{E1618624-3F7C-BF41-A049-846997F0F055}" presName="sibTrans" presStyleCnt="0"/>
      <dgm:spPr/>
    </dgm:pt>
    <dgm:pt modelId="{071F4CC0-7086-FD43-81DA-5625286382E9}" type="pres">
      <dgm:prSet presAssocID="{FE3E1102-EDCA-834C-99F8-E969B5FABF11}" presName="textNode" presStyleLbl="node1" presStyleIdx="3" presStyleCnt="4">
        <dgm:presLayoutVars>
          <dgm:bulletEnabled val="1"/>
        </dgm:presLayoutVars>
      </dgm:prSet>
      <dgm:spPr/>
    </dgm:pt>
  </dgm:ptLst>
  <dgm:cxnLst>
    <dgm:cxn modelId="{18F68710-B927-EB40-9404-21577A7C1D19}" srcId="{1991BD58-5E90-5C4E-B16F-E0D29E79EB3C}" destId="{5B394BC3-E49C-CA42-9DA1-D9D2A9022996}" srcOrd="1" destOrd="0" parTransId="{F272407C-B631-2344-A11C-BD9FD4A997E2}" sibTransId="{A9DD8E16-F538-9D4E-A243-1DBCC5C488DA}"/>
    <dgm:cxn modelId="{1D693228-A548-674D-B5FB-923F78A245C1}" type="presOf" srcId="{7B1B9D6A-9622-C845-8CA3-264BEC6C653F}" destId="{BF1C8265-A30A-7342-9494-1A600E79125C}" srcOrd="0" destOrd="0" presId="urn:microsoft.com/office/officeart/2005/8/layout/hProcess9"/>
    <dgm:cxn modelId="{BF114F2B-71E0-334A-ACAA-99B940534DAF}" type="presOf" srcId="{FE3E1102-EDCA-834C-99F8-E969B5FABF11}" destId="{071F4CC0-7086-FD43-81DA-5625286382E9}" srcOrd="0" destOrd="0" presId="urn:microsoft.com/office/officeart/2005/8/layout/hProcess9"/>
    <dgm:cxn modelId="{8224FD61-9C77-EC42-BB7C-771B890CEB81}" srcId="{1991BD58-5E90-5C4E-B16F-E0D29E79EB3C}" destId="{1CF48F2B-1869-B944-8D08-9C1891725133}" srcOrd="0" destOrd="0" parTransId="{A647DCB0-5982-BC43-B0B3-8D6AC4968EA3}" sibTransId="{4F31B0F3-97C3-1646-AF39-2AA47041DF9D}"/>
    <dgm:cxn modelId="{F6889F98-BFF3-C347-B759-DDD7F302A575}" srcId="{1991BD58-5E90-5C4E-B16F-E0D29E79EB3C}" destId="{FE3E1102-EDCA-834C-99F8-E969B5FABF11}" srcOrd="3" destOrd="0" parTransId="{9D0252F8-FBBF-E041-A53C-862E0BB0ABBE}" sibTransId="{5EEB2EEA-F667-7945-9069-89D6233C5F1D}"/>
    <dgm:cxn modelId="{69C95B99-8555-1648-8CB2-76A5F12C9AC9}" type="presOf" srcId="{1991BD58-5E90-5C4E-B16F-E0D29E79EB3C}" destId="{B6091A62-2F35-AA47-87B1-6E6922243DC6}" srcOrd="0" destOrd="0" presId="urn:microsoft.com/office/officeart/2005/8/layout/hProcess9"/>
    <dgm:cxn modelId="{434EED9C-E3AD-BF4B-80D7-C9035E119FF5}" type="presOf" srcId="{1CF48F2B-1869-B944-8D08-9C1891725133}" destId="{6F908B3D-F562-AC46-A6DE-81B166CB744E}" srcOrd="0" destOrd="0" presId="urn:microsoft.com/office/officeart/2005/8/layout/hProcess9"/>
    <dgm:cxn modelId="{B2AEADE3-50C3-2E40-A52E-1228FE086529}" type="presOf" srcId="{5B394BC3-E49C-CA42-9DA1-D9D2A9022996}" destId="{39E331D7-D57E-3344-8663-7BEA4F858DD3}" srcOrd="0" destOrd="0" presId="urn:microsoft.com/office/officeart/2005/8/layout/hProcess9"/>
    <dgm:cxn modelId="{7B9D32F3-B4AF-784F-8FF9-EB86D3A6CF24}" srcId="{1991BD58-5E90-5C4E-B16F-E0D29E79EB3C}" destId="{7B1B9D6A-9622-C845-8CA3-264BEC6C653F}" srcOrd="2" destOrd="0" parTransId="{5622207C-90F4-5B47-8954-2BF0BCEBB8D9}" sibTransId="{E1618624-3F7C-BF41-A049-846997F0F055}"/>
    <dgm:cxn modelId="{1E56F97E-475A-314B-A484-68C055B4DC59}" type="presParOf" srcId="{B6091A62-2F35-AA47-87B1-6E6922243DC6}" destId="{310F5B7B-0626-8447-82DB-F9DF748505EA}" srcOrd="0" destOrd="0" presId="urn:microsoft.com/office/officeart/2005/8/layout/hProcess9"/>
    <dgm:cxn modelId="{3F0203E4-D6E3-5B49-A910-070113C3F400}" type="presParOf" srcId="{B6091A62-2F35-AA47-87B1-6E6922243DC6}" destId="{5DCB31BA-E46D-134B-9861-19ED2CC0FBE1}" srcOrd="1" destOrd="0" presId="urn:microsoft.com/office/officeart/2005/8/layout/hProcess9"/>
    <dgm:cxn modelId="{C30A6408-AB99-754C-9E31-7ADC358A7CCD}" type="presParOf" srcId="{5DCB31BA-E46D-134B-9861-19ED2CC0FBE1}" destId="{6F908B3D-F562-AC46-A6DE-81B166CB744E}" srcOrd="0" destOrd="0" presId="urn:microsoft.com/office/officeart/2005/8/layout/hProcess9"/>
    <dgm:cxn modelId="{C74B7506-F0AE-2249-A88E-A51254854701}" type="presParOf" srcId="{5DCB31BA-E46D-134B-9861-19ED2CC0FBE1}" destId="{9FD02036-F533-BC42-A6F3-094C901C9718}" srcOrd="1" destOrd="0" presId="urn:microsoft.com/office/officeart/2005/8/layout/hProcess9"/>
    <dgm:cxn modelId="{D42EF0CE-799C-CA48-AC39-71CFA9DE1716}" type="presParOf" srcId="{5DCB31BA-E46D-134B-9861-19ED2CC0FBE1}" destId="{39E331D7-D57E-3344-8663-7BEA4F858DD3}" srcOrd="2" destOrd="0" presId="urn:microsoft.com/office/officeart/2005/8/layout/hProcess9"/>
    <dgm:cxn modelId="{66A50CCA-3744-B848-A656-C6F0AFC6115C}" type="presParOf" srcId="{5DCB31BA-E46D-134B-9861-19ED2CC0FBE1}" destId="{5ECB2D7D-23F1-6B4B-9C79-C796C5188FCD}" srcOrd="3" destOrd="0" presId="urn:microsoft.com/office/officeart/2005/8/layout/hProcess9"/>
    <dgm:cxn modelId="{A19767DB-C107-0F45-93F2-3E6898D87E0C}" type="presParOf" srcId="{5DCB31BA-E46D-134B-9861-19ED2CC0FBE1}" destId="{BF1C8265-A30A-7342-9494-1A600E79125C}" srcOrd="4" destOrd="0" presId="urn:microsoft.com/office/officeart/2005/8/layout/hProcess9"/>
    <dgm:cxn modelId="{18666C9D-4188-3245-8F90-BEB2DC266F9D}" type="presParOf" srcId="{5DCB31BA-E46D-134B-9861-19ED2CC0FBE1}" destId="{2AEFB4D4-ACE6-DD4F-A974-E681A28D39E3}" srcOrd="5" destOrd="0" presId="urn:microsoft.com/office/officeart/2005/8/layout/hProcess9"/>
    <dgm:cxn modelId="{68C56CF7-3A76-894B-BEEC-40D98FEF6433}" type="presParOf" srcId="{5DCB31BA-E46D-134B-9861-19ED2CC0FBE1}" destId="{071F4CC0-7086-FD43-81DA-5625286382E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F5B7B-0626-8447-82DB-F9DF748505EA}">
      <dsp:nvSpPr>
        <dsp:cNvPr id="0" name=""/>
        <dsp:cNvSpPr/>
      </dsp:nvSpPr>
      <dsp:spPr>
        <a:xfrm>
          <a:off x="3" y="37625"/>
          <a:ext cx="12127446" cy="4693501"/>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F908B3D-F562-AC46-A6DE-81B166CB744E}">
      <dsp:nvSpPr>
        <dsp:cNvPr id="0" name=""/>
        <dsp:cNvSpPr/>
      </dsp:nvSpPr>
      <dsp:spPr>
        <a:xfrm>
          <a:off x="6069" y="1430625"/>
          <a:ext cx="2919352" cy="19075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Learning Outcomes: what should students be able to do at the end of class? </a:t>
          </a:r>
        </a:p>
      </dsp:txBody>
      <dsp:txXfrm>
        <a:off x="99185" y="1523741"/>
        <a:ext cx="2733120" cy="1721268"/>
      </dsp:txXfrm>
    </dsp:sp>
    <dsp:sp modelId="{39E331D7-D57E-3344-8663-7BEA4F858DD3}">
      <dsp:nvSpPr>
        <dsp:cNvPr id="0" name=""/>
        <dsp:cNvSpPr/>
      </dsp:nvSpPr>
      <dsp:spPr>
        <a:xfrm>
          <a:off x="3071389" y="1430625"/>
          <a:ext cx="2919352" cy="19075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Assessments: how will I measure their achievement of these objectives?</a:t>
          </a:r>
        </a:p>
      </dsp:txBody>
      <dsp:txXfrm>
        <a:off x="3164505" y="1523741"/>
        <a:ext cx="2733120" cy="1721268"/>
      </dsp:txXfrm>
    </dsp:sp>
    <dsp:sp modelId="{BF1C8265-A30A-7342-9494-1A600E79125C}">
      <dsp:nvSpPr>
        <dsp:cNvPr id="0" name=""/>
        <dsp:cNvSpPr/>
      </dsp:nvSpPr>
      <dsp:spPr>
        <a:xfrm>
          <a:off x="6136710" y="1430625"/>
          <a:ext cx="2919352" cy="19075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Content: what content areas are necessary to support student achievement of the learning objectives? </a:t>
          </a:r>
        </a:p>
      </dsp:txBody>
      <dsp:txXfrm>
        <a:off x="6229826" y="1523741"/>
        <a:ext cx="2733120" cy="1721268"/>
      </dsp:txXfrm>
    </dsp:sp>
    <dsp:sp modelId="{071F4CC0-7086-FD43-81DA-5625286382E9}">
      <dsp:nvSpPr>
        <dsp:cNvPr id="0" name=""/>
        <dsp:cNvSpPr/>
      </dsp:nvSpPr>
      <dsp:spPr>
        <a:xfrm>
          <a:off x="9202030" y="1430625"/>
          <a:ext cx="2919352" cy="19075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Activities: how will I engage students with this course content in and outside of class? </a:t>
          </a:r>
        </a:p>
      </dsp:txBody>
      <dsp:txXfrm>
        <a:off x="9295146" y="1523741"/>
        <a:ext cx="2733120" cy="17212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4" cy="466255"/>
          </a:xfrm>
          <a:prstGeom prst="rect">
            <a:avLst/>
          </a:prstGeom>
        </p:spPr>
        <p:txBody>
          <a:bodyPr vert="horz" lIns="65224" tIns="32612" rIns="65224" bIns="32612" rtlCol="0"/>
          <a:lstStyle>
            <a:lvl1pPr algn="l">
              <a:defRPr sz="900"/>
            </a:lvl1pPr>
          </a:lstStyle>
          <a:p>
            <a:endParaRPr lang="en-US"/>
          </a:p>
        </p:txBody>
      </p:sp>
      <p:sp>
        <p:nvSpPr>
          <p:cNvPr id="3" name="Date Placeholder 2"/>
          <p:cNvSpPr>
            <a:spLocks noGrp="1"/>
          </p:cNvSpPr>
          <p:nvPr>
            <p:ph type="dt" sz="quarter" idx="1"/>
          </p:nvPr>
        </p:nvSpPr>
        <p:spPr>
          <a:xfrm>
            <a:off x="3970735" y="0"/>
            <a:ext cx="3038144" cy="466255"/>
          </a:xfrm>
          <a:prstGeom prst="rect">
            <a:avLst/>
          </a:prstGeom>
        </p:spPr>
        <p:txBody>
          <a:bodyPr vert="horz" lIns="65224" tIns="32612" rIns="65224" bIns="32612" rtlCol="0"/>
          <a:lstStyle>
            <a:lvl1pPr algn="r">
              <a:defRPr sz="900"/>
            </a:lvl1pPr>
          </a:lstStyle>
          <a:p>
            <a:fld id="{D1DFC6F9-F40A-4377-8126-3158B6744F9B}" type="datetimeFigureOut">
              <a:rPr lang="en-US" smtClean="0"/>
              <a:t>12/11/2023</a:t>
            </a:fld>
            <a:endParaRPr lang="en-US"/>
          </a:p>
        </p:txBody>
      </p:sp>
      <p:sp>
        <p:nvSpPr>
          <p:cNvPr id="4" name="Footer Placeholder 3"/>
          <p:cNvSpPr>
            <a:spLocks noGrp="1"/>
          </p:cNvSpPr>
          <p:nvPr>
            <p:ph type="ftr" sz="quarter" idx="2"/>
          </p:nvPr>
        </p:nvSpPr>
        <p:spPr>
          <a:xfrm>
            <a:off x="0" y="8830145"/>
            <a:ext cx="3038144" cy="466255"/>
          </a:xfrm>
          <a:prstGeom prst="rect">
            <a:avLst/>
          </a:prstGeom>
        </p:spPr>
        <p:txBody>
          <a:bodyPr vert="horz" lIns="65224" tIns="32612" rIns="65224" bIns="32612" rtlCol="0" anchor="b"/>
          <a:lstStyle>
            <a:lvl1pPr algn="l">
              <a:defRPr sz="900"/>
            </a:lvl1pPr>
          </a:lstStyle>
          <a:p>
            <a:endParaRPr lang="en-US"/>
          </a:p>
        </p:txBody>
      </p:sp>
      <p:sp>
        <p:nvSpPr>
          <p:cNvPr id="5" name="Slide Number Placeholder 4"/>
          <p:cNvSpPr>
            <a:spLocks noGrp="1"/>
          </p:cNvSpPr>
          <p:nvPr>
            <p:ph type="sldNum" sz="quarter" idx="3"/>
          </p:nvPr>
        </p:nvSpPr>
        <p:spPr>
          <a:xfrm>
            <a:off x="3970735" y="8830145"/>
            <a:ext cx="3038144" cy="466255"/>
          </a:xfrm>
          <a:prstGeom prst="rect">
            <a:avLst/>
          </a:prstGeom>
        </p:spPr>
        <p:txBody>
          <a:bodyPr vert="horz" lIns="65224" tIns="32612" rIns="65224" bIns="32612" rtlCol="0" anchor="b"/>
          <a:lstStyle>
            <a:lvl1pPr algn="r">
              <a:defRPr sz="900"/>
            </a:lvl1pPr>
          </a:lstStyle>
          <a:p>
            <a:fld id="{95793D65-2D2D-47FB-9443-20905427C4B4}" type="slidenum">
              <a:rPr lang="en-US" smtClean="0"/>
              <a:t>‹#›</a:t>
            </a:fld>
            <a:endParaRPr lang="en-US"/>
          </a:p>
        </p:txBody>
      </p:sp>
    </p:spTree>
    <p:extLst>
      <p:ext uri="{BB962C8B-B14F-4D97-AF65-F5344CB8AC3E}">
        <p14:creationId xmlns:p14="http://schemas.microsoft.com/office/powerpoint/2010/main" val="1270522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38064EB-8778-47AE-9735-4311A83F8E0D}" type="datetimeFigureOut">
              <a:rPr lang="en-US" smtClean="0"/>
              <a:t>12/11/2023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EC4A4B8-E3BD-4530-908D-E3749E2507C7}" type="slidenum">
              <a:rPr lang="en-US" smtClean="0"/>
              <a:t>‹#›</a:t>
            </a:fld>
            <a:endParaRPr lang="en-US"/>
          </a:p>
        </p:txBody>
      </p:sp>
    </p:spTree>
    <p:extLst>
      <p:ext uri="{BB962C8B-B14F-4D97-AF65-F5344CB8AC3E}">
        <p14:creationId xmlns:p14="http://schemas.microsoft.com/office/powerpoint/2010/main" val="186306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Hello, and welcome to Teaching</a:t>
            </a:r>
            <a:r>
              <a:rPr lang="en-US" baseline="0" dirty="0"/>
              <a:t> 101!</a:t>
            </a:r>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321658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None/>
              <a:defRPr/>
            </a:pPr>
            <a:r>
              <a:rPr lang="en-US" dirty="0">
                <a:latin typeface="Segoe UI" panose="020B0502040204020203" pitchFamily="34" charset="0"/>
                <a:cs typeface="Segoe UI" panose="020B0502040204020203" pitchFamily="34" charset="0"/>
              </a:rPr>
              <a:t>I’d like to star</a:t>
            </a:r>
            <a:r>
              <a:rPr lang="en-US" baseline="0" dirty="0">
                <a:latin typeface="Segoe UI" panose="020B0502040204020203" pitchFamily="34" charset="0"/>
                <a:cs typeface="Segoe UI" panose="020B0502040204020203" pitchFamily="34" charset="0"/>
              </a:rPr>
              <a:t>t off by sharing a quote with you: </a:t>
            </a:r>
          </a:p>
          <a:p>
            <a:pPr marL="0" lvl="0" indent="0">
              <a:spcAft>
                <a:spcPts val="600"/>
              </a:spcAft>
              <a:buNone/>
              <a:defRPr/>
            </a:pPr>
            <a:endParaRPr lang="en-US" baseline="0"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“The best part about being a teacher is that it matters. The hardest part about being a teacher is that it matters every day.” –Todd Whitaker </a:t>
            </a:r>
          </a:p>
          <a:p>
            <a:pPr marL="0" lvl="0" indent="0">
              <a:spcAft>
                <a:spcPts val="600"/>
              </a:spcAft>
              <a:buNone/>
              <a:defRPr/>
            </a:pPr>
            <a:endParaRPr lang="en-US"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This quote says a lot about the joys and challenges of teaching. There’s no doubt you’ll affect students and change lives in the classroom. You might be the person who motivates and encourages a student to try a new career path or a new area of interest, or you might be the person who challenges a student’s preconceived notions about the world we share. You might be the person to encourage a struggling student, or you may find a need to contact student support services when you see that the student is in crisis. Any way you look at it, what you do matters.</a:t>
            </a:r>
          </a:p>
          <a:p>
            <a:pPr marL="0" lvl="0" indent="0">
              <a:spcAft>
                <a:spcPts val="600"/>
              </a:spcAft>
              <a:buNone/>
              <a:defRPr/>
            </a:pPr>
            <a:endParaRPr lang="en-US"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It takes a lot of time to create a good course. Great teachers are never “done.” Great teachers make mistakes. Don’t make the mistake of thinking you have to have everything perfect the first time, or that you can’t change things as you go. Innovate. Ask questions. Try. Improve. We’re here to support you in this journey. </a:t>
            </a:r>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382341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None/>
              <a:defRPr/>
            </a:pPr>
            <a:r>
              <a:rPr lang="en-US" dirty="0">
                <a:latin typeface="Segoe UI" panose="020B0502040204020203" pitchFamily="34" charset="0"/>
                <a:cs typeface="Segoe UI" panose="020B0502040204020203" pitchFamily="34" charset="0"/>
              </a:rPr>
              <a:t>I’d like to star</a:t>
            </a:r>
            <a:r>
              <a:rPr lang="en-US" baseline="0" dirty="0">
                <a:latin typeface="Segoe UI" panose="020B0502040204020203" pitchFamily="34" charset="0"/>
                <a:cs typeface="Segoe UI" panose="020B0502040204020203" pitchFamily="34" charset="0"/>
              </a:rPr>
              <a:t>t off by sharing a quote with you: </a:t>
            </a:r>
          </a:p>
          <a:p>
            <a:pPr marL="0" lvl="0" indent="0">
              <a:spcAft>
                <a:spcPts val="600"/>
              </a:spcAft>
              <a:buNone/>
              <a:defRPr/>
            </a:pPr>
            <a:endParaRPr lang="en-US" baseline="0"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“The best part about being a teacher is that it matters. The hardest part about being a teacher is that it matters every day.” –Todd Whitaker </a:t>
            </a:r>
          </a:p>
          <a:p>
            <a:pPr marL="0" lvl="0" indent="0">
              <a:spcAft>
                <a:spcPts val="600"/>
              </a:spcAft>
              <a:buNone/>
              <a:defRPr/>
            </a:pPr>
            <a:endParaRPr lang="en-US"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This quote says a lot about the joys and challenges of teaching. There’s no doubt you’ll affect students and change lives in the classroom. You might be the person who motivates and encourages a student to try a new career path or a new area of interest, or you might be the person who challenges a student’s preconceived notions about the world we share. You might be the person to encourage a struggling student, or you may find a need to contact student support services when you see that the student is in crisis. Any way you look at it, what you do matters.</a:t>
            </a:r>
          </a:p>
          <a:p>
            <a:pPr marL="0" lvl="0" indent="0">
              <a:spcAft>
                <a:spcPts val="600"/>
              </a:spcAft>
              <a:buNone/>
              <a:defRPr/>
            </a:pPr>
            <a:endParaRPr lang="en-US" dirty="0">
              <a:latin typeface="Segoe UI" panose="020B0502040204020203" pitchFamily="34" charset="0"/>
              <a:cs typeface="Segoe UI" panose="020B0502040204020203" pitchFamily="34" charset="0"/>
            </a:endParaRPr>
          </a:p>
          <a:p>
            <a:pPr marL="0" lvl="0" indent="0">
              <a:spcAft>
                <a:spcPts val="600"/>
              </a:spcAft>
              <a:buNone/>
              <a:defRPr/>
            </a:pPr>
            <a:r>
              <a:rPr lang="en-US" dirty="0">
                <a:latin typeface="Segoe UI" panose="020B0502040204020203" pitchFamily="34" charset="0"/>
                <a:cs typeface="Segoe UI" panose="020B0502040204020203" pitchFamily="34" charset="0"/>
              </a:rPr>
              <a:t>It takes a lot of time to create a good course. Great teachers are never “done.” Great teachers make mistakes. Don’t make the mistake of thinking you have to have everything perfect the first time, or that you can’t change things as you go. Innovate. Ask questions. Try. Improve. We’re here to support you in this journey. </a:t>
            </a:r>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248375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Backward</a:t>
            </a:r>
            <a:r>
              <a:rPr lang="en-US" baseline="0" dirty="0"/>
              <a:t> course design is the opposite of what we might call content-centered design. In content-centered design, the instructor might start by making a list of chapters in a book they plan to cover, or topics they want to discuss. Then they plan their lectures, course activities, and tests based on the content they cover. Backward course design starts with the learning objectives and then works from there to identify content areas and classroom activities. </a:t>
            </a:r>
          </a:p>
          <a:p>
            <a:endParaRPr lang="en-US" baseline="0" dirty="0"/>
          </a:p>
          <a:p>
            <a:r>
              <a:rPr lang="en-US" baseline="0" dirty="0"/>
              <a:t>The key difference between these methods of course planning is that in the case of content-centered design, students might be left at the end of class asking, what was the point of the work I just did? Why did I read that chapter? What should I be able to do with this knowledge now that I have it? Backward course design is inherently functional—it starts by answering the question for students as to what they should be able to do, and then ensures the activities and content are aligned with that objective. </a:t>
            </a:r>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105663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of all, learning objectives. These should be the guideposts to creating your course. If you haven’t heard of learning objectives before, you can think of them as the name might suggest: the goals or objectives that you want your students to obtain or achieve as a result of taking your course. Put another way—what should students be able to do at the end of the course that they couldn’t when they began? What skills and knowledge should they have obtained? </a:t>
            </a:r>
          </a:p>
          <a:p>
            <a:endParaRPr lang="en-US" baseline="0" dirty="0"/>
          </a:p>
          <a:p>
            <a:r>
              <a:rPr lang="en-US" baseline="0" dirty="0"/>
              <a:t>The learning objectives should ideally be driving all of the decisions related to the course. In some cases, if you’re starting from scratch, you’ll be in a position to create these objectives. In other cases, you’ll inherit them from a course that has already been taught. In the College of Business, our core courses are based on learning objectives that relate back to the overall objectives we have for our degree programs. If you’re teaching one of our core courses, you’ll share learning objectives with all of the other instructors teaching that course.</a:t>
            </a:r>
          </a:p>
          <a:p>
            <a:endParaRPr lang="en-US" baseline="0" dirty="0"/>
          </a:p>
          <a:p>
            <a:r>
              <a:rPr lang="en-US" baseline="0" dirty="0"/>
              <a:t>The best learning objectives are stated in active terms, and can be assessed. A tool for creating good learning objectives is Bloom’s Taxonomy. As you move up the pyramid, the learning objectives become deeper and more complex, and higher level thinking skills are engaged. Now, not all courses will ask students to create or evaluate. On the other hand, if the only learning objectives a course has is memorization or understanding, we may be doing students a disservice by not exercising higher levels of thinking. </a:t>
            </a:r>
          </a:p>
          <a:p>
            <a:endParaRPr lang="en-US" baseline="0" dirty="0"/>
          </a:p>
          <a:p>
            <a:r>
              <a:rPr lang="en-US"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information: This graphic, Bloom’s Taxonomy, released under a Creative Commons attribution license, provides a quick overview of Bloom's taxonomy of the kinds of cognitive processes often asked of students in educational settings. The graphic reflects the 2001 revision of the original Bloom's taxonomy of educational objectives. For more on Bloom's taxonomy, see the Vanderbilt University Center for Teaching guide on the subject: </a:t>
            </a:r>
            <a:r>
              <a:rPr lang="en-US" baseline="0" dirty="0" err="1"/>
              <a:t>cft.vanderbilt.edu</a:t>
            </a:r>
            <a:r>
              <a:rPr lang="en-US" baseline="0" dirty="0"/>
              <a:t>/guides-sub-pages/blooms-taxonomy/. You can find a link to the image here: https://</a:t>
            </a:r>
            <a:r>
              <a:rPr lang="en-US" baseline="0" dirty="0" err="1"/>
              <a:t>www.flickr.com</a:t>
            </a:r>
            <a:r>
              <a:rPr lang="en-US" baseline="0" dirty="0"/>
              <a:t>/photos/</a:t>
            </a:r>
            <a:r>
              <a:rPr lang="en-US" baseline="0" dirty="0" err="1"/>
              <a:t>vandycft</a:t>
            </a:r>
            <a:r>
              <a:rPr lang="en-US" baseline="0" dirty="0"/>
              <a:t>/29428436431. </a:t>
            </a:r>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390978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https://www.youtube.com/watch?v=7nSe1VfAtww</a:t>
            </a:r>
            <a:r>
              <a:rPr lang="en-US" baseline="0" dirty="0"/>
              <a:t> (2 minutes)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22236-657C-D842-A361-4265BCEF1D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72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are lectures great, and when do lectures not work to</a:t>
            </a:r>
            <a:r>
              <a:rPr lang="en-US" baseline="0" dirty="0"/>
              <a:t> achieve our learning goals:</a:t>
            </a:r>
          </a:p>
          <a:p>
            <a:endParaRPr lang="en-US" dirty="0"/>
          </a:p>
          <a:p>
            <a:r>
              <a:rPr lang="en-US" dirty="0"/>
              <a:t>If your goal is to embed knowledge into a student, lecturing</a:t>
            </a:r>
            <a:r>
              <a:rPr lang="en-US" baseline="0" dirty="0"/>
              <a:t> is a flawed way to do that. Lecturing, more than any other educational strategy, relies heavily on the empty vessel theory of learning. That doesn’t really work, for several reasons: </a:t>
            </a:r>
          </a:p>
          <a:p>
            <a:pPr marL="228600" indent="-228600">
              <a:buAutoNum type="arabicParenR"/>
            </a:pPr>
            <a:r>
              <a:rPr lang="en-US" baseline="0" dirty="0"/>
              <a:t>We know that students aren’t empty vessels. They come to us with lots of other knowledge and experiences, and to learn, they’ve got to connect the new information to that existing information. So you really can’t just pour stuff in without paying some attention to what’s already in there. </a:t>
            </a:r>
          </a:p>
          <a:p>
            <a:pPr marL="228600" indent="-228600">
              <a:buAutoNum type="arabicParenR"/>
            </a:pPr>
            <a:r>
              <a:rPr lang="en-US" baseline="0" dirty="0"/>
              <a:t>Learning is an active process of in which learns seek to connect information to existing information, and organize that information into a new view of the world. The empty vessel theory requires the learner to be entirely passive. </a:t>
            </a:r>
          </a:p>
          <a:p>
            <a:pPr marL="228600" indent="-228600">
              <a:buAutoNum type="arabicParenR"/>
            </a:pPr>
            <a:r>
              <a:rPr lang="en-US" baseline="0" dirty="0"/>
              <a:t>The empty vessel theory suggests that nothing matters other than the teacher, the student, and the information being embedded into the student. It ignores the impact of classroom climate &amp; environment on learning.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22236-657C-D842-A361-4265BCEF1D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62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resources you’ll use to achieve your learning objectives include your course site on Canvas (OSU’s learning management system), as well as the books, articles, videos and other recordings you expect students to use during the course. Another resource that we increasingly incorporate into our courses is other students. We know our students learn best when they are part of a community, so many business instructors incorporate different forms of group and community learning activities into their courses.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Two things are important to note here; First, the days when all of your course content, assessments, and resources could be delivered fully face to face are gone. We expect, and our students expect, that you’ll have a functioning electronic course site where they can find information and access course materials, grades, your syllabus, and assignment details. Learning to create content on your Canvas course site and using Canvas to communicate with students is an essential part of your development as an instructor.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Second, just as with learning objectives, you may have the opportunity to select your resources, including any textbook you plan to use, or these decisions may be made by a course coordinator who is responsible for ensuring consistency across a course that has multiple sections and instructors. We know that the cost of textbooks can be a significant barrier to many of our low income students, so we strongly encourage our instructors to substitute low or no-cost open educational resources, where they are available and where they meet the course learning objectives. </a:t>
            </a:r>
          </a:p>
          <a:p>
            <a:endParaRPr lang="en-US" dirty="0"/>
          </a:p>
          <a:p>
            <a:r>
              <a:rPr lang="en-US" dirty="0"/>
              <a:t>Image: </a:t>
            </a:r>
            <a:r>
              <a:rPr lang="en-US" dirty="0" err="1"/>
              <a:t>Ebooks</a:t>
            </a:r>
            <a:r>
              <a:rPr lang="en-US" dirty="0"/>
              <a:t> </a:t>
            </a:r>
            <a:r>
              <a:rPr lang="en-US" dirty="0" err="1"/>
              <a:t>vs</a:t>
            </a:r>
            <a:r>
              <a:rPr lang="en-US" dirty="0"/>
              <a:t> Textbooks,</a:t>
            </a:r>
            <a:r>
              <a:rPr lang="en-US" baseline="0" dirty="0"/>
              <a:t> by India </a:t>
            </a:r>
            <a:r>
              <a:rPr lang="en-US" baseline="0" dirty="0" err="1"/>
              <a:t>Edu</a:t>
            </a:r>
            <a:r>
              <a:rPr lang="en-US" baseline="0" dirty="0"/>
              <a:t> (https://</a:t>
            </a:r>
            <a:r>
              <a:rPr lang="en-US" baseline="0" dirty="0" err="1"/>
              <a:t>www.flickr.com</a:t>
            </a:r>
            <a:r>
              <a:rPr lang="en-US" baseline="0" dirty="0"/>
              <a:t>/photos/</a:t>
            </a:r>
            <a:r>
              <a:rPr lang="en-US" baseline="0" dirty="0" err="1"/>
              <a:t>educationinindia</a:t>
            </a:r>
            <a:r>
              <a:rPr lang="en-US" baseline="0" dirty="0"/>
              <a:t>/7703376790), CC x SA 2.0 (https://</a:t>
            </a:r>
            <a:r>
              <a:rPr lang="en-US" baseline="0" dirty="0" err="1"/>
              <a:t>creativecommons.org</a:t>
            </a:r>
            <a:r>
              <a:rPr lang="en-US" baseline="0" dirty="0"/>
              <a:t>/licenses/by-</a:t>
            </a:r>
            <a:r>
              <a:rPr lang="en-US" baseline="0" dirty="0" err="1"/>
              <a:t>sa</a:t>
            </a:r>
            <a:r>
              <a:rPr lang="en-US" baseline="0" dirty="0"/>
              <a:t>/2.0/). Note that the bottom of this photo was cropped. </a:t>
            </a:r>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28737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5"/>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2194560" y="4608576"/>
            <a:ext cx="10241279" cy="20574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Rectangle 8"/>
          <p:cNvSpPr/>
          <p:nvPr userDrawn="1"/>
        </p:nvSpPr>
        <p:spPr>
          <a:xfrm>
            <a:off x="307239" y="318212"/>
            <a:ext cx="14019659" cy="75989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2160" dirty="0"/>
          </a:p>
        </p:txBody>
      </p:sp>
      <p:cxnSp>
        <p:nvCxnSpPr>
          <p:cNvPr id="12" name="Straight Connector 11"/>
          <p:cNvCxnSpPr/>
          <p:nvPr userDrawn="1"/>
        </p:nvCxnSpPr>
        <p:spPr>
          <a:xfrm>
            <a:off x="725321" y="1435670"/>
            <a:ext cx="13179758"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25449" y="537667"/>
            <a:ext cx="8252543" cy="768096"/>
          </a:xfrm>
        </p:spPr>
        <p:txBody>
          <a:bodyPr anchor="b" anchorCtr="0">
            <a:normAutofit/>
          </a:bodyPr>
          <a:lstStyle>
            <a:lvl1pPr>
              <a:defRPr sz="336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647395" y="1722730"/>
            <a:ext cx="5299862" cy="4773168"/>
          </a:xfrm>
        </p:spPr>
        <p:txBody>
          <a:bodyPr vert="horz" lIns="91440" tIns="45720" rIns="91440" bIns="45720" rtlCol="0">
            <a:normAutofit/>
          </a:bodyPr>
          <a:lstStyle>
            <a:lvl1pPr>
              <a:defRPr lang="en-US" sz="1440" smtClean="0">
                <a:solidFill>
                  <a:schemeClr val="tx1">
                    <a:lumMod val="75000"/>
                    <a:lumOff val="25000"/>
                  </a:schemeClr>
                </a:solidFill>
              </a:defRPr>
            </a:lvl1pPr>
            <a:lvl2pPr>
              <a:defRPr lang="en-US" sz="1440" smtClean="0">
                <a:solidFill>
                  <a:schemeClr val="tx1">
                    <a:lumMod val="75000"/>
                    <a:lumOff val="25000"/>
                  </a:schemeClr>
                </a:solidFill>
              </a:defRPr>
            </a:lvl2pPr>
            <a:lvl3pPr>
              <a:defRPr lang="en-US" sz="1440" smtClean="0">
                <a:solidFill>
                  <a:schemeClr val="tx1">
                    <a:lumMod val="75000"/>
                    <a:lumOff val="25000"/>
                  </a:schemeClr>
                </a:solidFill>
              </a:defRPr>
            </a:lvl3pPr>
            <a:lvl4pPr>
              <a:defRPr lang="en-US" sz="1440" smtClean="0">
                <a:solidFill>
                  <a:schemeClr val="tx1">
                    <a:lumMod val="75000"/>
                    <a:lumOff val="25000"/>
                  </a:schemeClr>
                </a:solidFill>
              </a:defRPr>
            </a:lvl4pPr>
            <a:lvl5pPr>
              <a:defRPr lang="en-US" sz="1440">
                <a:solidFill>
                  <a:schemeClr val="tx1">
                    <a:lumMod val="75000"/>
                    <a:lumOff val="25000"/>
                  </a:schemeClr>
                </a:solidFill>
              </a:defRPr>
            </a:lvl5pPr>
          </a:lstStyle>
          <a:p>
            <a:pPr marL="0" lvl="0" indent="0">
              <a:lnSpc>
                <a:spcPct val="150000"/>
              </a:lnSpc>
              <a:spcBef>
                <a:spcPts val="1200"/>
              </a:spcBef>
              <a:spcAft>
                <a:spcPts val="1440"/>
              </a:spcAft>
              <a:buNone/>
            </a:pPr>
            <a:r>
              <a:rPr lang="en-US"/>
              <a:t>Edit Master text styles</a:t>
            </a:r>
          </a:p>
          <a:p>
            <a:pPr marL="0" lvl="1" indent="0">
              <a:lnSpc>
                <a:spcPct val="150000"/>
              </a:lnSpc>
              <a:spcBef>
                <a:spcPts val="1200"/>
              </a:spcBef>
              <a:spcAft>
                <a:spcPts val="1440"/>
              </a:spcAft>
              <a:buNone/>
            </a:pPr>
            <a:r>
              <a:rPr lang="en-US"/>
              <a:t>Second level</a:t>
            </a:r>
          </a:p>
          <a:p>
            <a:pPr marL="0" lvl="2" indent="0">
              <a:lnSpc>
                <a:spcPct val="150000"/>
              </a:lnSpc>
              <a:spcBef>
                <a:spcPts val="1200"/>
              </a:spcBef>
              <a:spcAft>
                <a:spcPts val="1440"/>
              </a:spcAft>
              <a:buNone/>
            </a:pPr>
            <a:r>
              <a:rPr lang="en-US"/>
              <a:t>Third level</a:t>
            </a:r>
          </a:p>
          <a:p>
            <a:pPr marL="0" lvl="3" indent="0">
              <a:lnSpc>
                <a:spcPct val="150000"/>
              </a:lnSpc>
              <a:spcBef>
                <a:spcPts val="1200"/>
              </a:spcBef>
              <a:spcAft>
                <a:spcPts val="1440"/>
              </a:spcAft>
              <a:buNone/>
            </a:pPr>
            <a:r>
              <a:rPr lang="en-US"/>
              <a:t>Fourth level</a:t>
            </a:r>
          </a:p>
          <a:p>
            <a:pPr marL="0" lvl="4" indent="0">
              <a:lnSpc>
                <a:spcPct val="150000"/>
              </a:lnSpc>
              <a:spcBef>
                <a:spcPts val="1200"/>
              </a:spcBef>
              <a:spcAft>
                <a:spcPts val="1440"/>
              </a:spcAft>
              <a:buNone/>
            </a:pPr>
            <a:r>
              <a:rPr lang="en-US"/>
              <a:t>Fifth level</a:t>
            </a:r>
            <a:endParaRPr lang="en-US" dirty="0"/>
          </a:p>
        </p:txBody>
      </p:sp>
      <p:sp>
        <p:nvSpPr>
          <p:cNvPr id="6" name="Date Placeholder 3"/>
          <p:cNvSpPr>
            <a:spLocks noGrp="1"/>
          </p:cNvSpPr>
          <p:nvPr>
            <p:ph type="dt" sz="half" idx="2"/>
          </p:nvPr>
        </p:nvSpPr>
        <p:spPr>
          <a:xfrm>
            <a:off x="647395" y="7444743"/>
            <a:ext cx="3931920" cy="438150"/>
          </a:xfrm>
          <a:prstGeom prst="rect">
            <a:avLst/>
          </a:prstGeom>
        </p:spPr>
        <p:txBody>
          <a:bodyPr vert="horz" lIns="91440" tIns="45720" rIns="91440" bIns="45720" rtlCol="0" anchor="ctr"/>
          <a:lstStyle>
            <a:lvl1pPr algn="l">
              <a:defRPr sz="1440" baseline="0">
                <a:solidFill>
                  <a:schemeClr val="tx1">
                    <a:lumMod val="65000"/>
                    <a:lumOff val="35000"/>
                  </a:schemeClr>
                </a:solidFill>
              </a:defRPr>
            </a:lvl1pPr>
          </a:lstStyle>
          <a:p>
            <a:fld id="{8BEEBAAA-29B5-4AF5-BC5F-7E580C29002D}" type="datetimeFigureOut">
              <a:rPr lang="en-US" smtClean="0"/>
              <a:pPr/>
              <a:t>12/11/2023</a:t>
            </a:fld>
            <a:endParaRPr lang="en-US" dirty="0"/>
          </a:p>
        </p:txBody>
      </p:sp>
      <p:sp>
        <p:nvSpPr>
          <p:cNvPr id="7" name="Footer Placeholder 4"/>
          <p:cNvSpPr>
            <a:spLocks noGrp="1"/>
          </p:cNvSpPr>
          <p:nvPr>
            <p:ph type="ftr" sz="quarter" idx="3"/>
          </p:nvPr>
        </p:nvSpPr>
        <p:spPr>
          <a:xfrm>
            <a:off x="5577840" y="7444743"/>
            <a:ext cx="3474720" cy="438150"/>
          </a:xfrm>
          <a:prstGeom prst="rect">
            <a:avLst/>
          </a:prstGeom>
        </p:spPr>
        <p:txBody>
          <a:bodyPr vert="horz" lIns="91440" tIns="45720" rIns="91440" bIns="45720" rtlCol="0" anchor="ctr"/>
          <a:lstStyle>
            <a:lvl1pPr algn="ctr">
              <a:defRPr sz="144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10046311" y="7444743"/>
            <a:ext cx="3931920" cy="438150"/>
          </a:xfrm>
          <a:prstGeom prst="rect">
            <a:avLst/>
          </a:prstGeom>
        </p:spPr>
        <p:txBody>
          <a:bodyPr vert="horz" lIns="91440" tIns="45720" rIns="91440" bIns="45720" rtlCol="0" anchor="ctr"/>
          <a:lstStyle>
            <a:lvl1pPr algn="r">
              <a:defRPr sz="144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87409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74321"/>
            <a:ext cx="12435840" cy="5486399"/>
          </a:xfrm>
        </p:spPr>
        <p:txBody>
          <a:bodyPr anchor="ctr">
            <a:noAutofit/>
          </a:bodyPr>
          <a:lstStyle>
            <a:lvl1pPr>
              <a:lnSpc>
                <a:spcPct val="100000"/>
              </a:lnSpc>
              <a:defRPr sz="10560" spc="-96"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731520" y="5760720"/>
            <a:ext cx="10972800" cy="1097280"/>
          </a:xfrm>
        </p:spPr>
        <p:txBody>
          <a:bodyPr/>
          <a:lstStyle>
            <a:lvl1pPr marL="0" indent="0" algn="l">
              <a:buNone/>
              <a:defRPr b="0" cap="all" spc="144" baseline="0">
                <a:solidFill>
                  <a:schemeClr val="tx2"/>
                </a:solidFill>
                <a:latin typeface="+mj-lt"/>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December 11,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14401798" y="5815584"/>
            <a:ext cx="228602" cy="241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Rectangle 9"/>
          <p:cNvSpPr/>
          <p:nvPr/>
        </p:nvSpPr>
        <p:spPr>
          <a:xfrm>
            <a:off x="14401798" y="0"/>
            <a:ext cx="228602" cy="5815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3530760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December 11,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1547794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0" y="1737361"/>
            <a:ext cx="12435840" cy="5185410"/>
          </a:xfrm>
        </p:spPr>
        <p:txBody>
          <a:bodyPr anchor="ctr">
            <a:noAutofit/>
          </a:bodyPr>
          <a:lstStyle>
            <a:lvl1pPr algn="l">
              <a:lnSpc>
                <a:spcPct val="100000"/>
              </a:lnSpc>
              <a:defRPr sz="10560" b="0" cap="all" spc="-96"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31520" y="274321"/>
            <a:ext cx="12435840" cy="1280160"/>
          </a:xfrm>
        </p:spPr>
        <p:txBody>
          <a:bodyPr anchor="b"/>
          <a:lstStyle>
            <a:lvl1pPr marL="0" indent="0">
              <a:buNone/>
              <a:defRPr sz="2400" b="0" cap="all" spc="144" baseline="0">
                <a:solidFill>
                  <a:schemeClr val="tx2"/>
                </a:solidFill>
                <a:latin typeface="+mj-lt"/>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December 11, 2023</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80469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09088" y="1889760"/>
            <a:ext cx="5266944"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44256" y="1889760"/>
            <a:ext cx="5266944"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December 11,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26268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04211" y="1887322"/>
            <a:ext cx="5266944" cy="767714"/>
          </a:xfrm>
        </p:spPr>
        <p:txBody>
          <a:bodyPr anchor="b">
            <a:noAutofit/>
          </a:bodyPr>
          <a:lstStyle>
            <a:lvl1pPr marL="0" indent="0">
              <a:buNone/>
              <a:defRPr sz="2160" b="0" cap="all" spc="120" baseline="0">
                <a:solidFill>
                  <a:schemeClr val="tx1"/>
                </a:solidFill>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2604211" y="2711239"/>
            <a:ext cx="5266944" cy="460857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49133" y="1887322"/>
            <a:ext cx="5266944" cy="767714"/>
          </a:xfrm>
        </p:spPr>
        <p:txBody>
          <a:bodyPr anchor="b">
            <a:noAutofit/>
          </a:bodyPr>
          <a:lstStyle>
            <a:lvl1pPr marL="0" indent="0">
              <a:buNone/>
              <a:defRPr lang="en-US" sz="2160" b="0" kern="1200" cap="all" spc="120" baseline="0" dirty="0" smtClean="0">
                <a:solidFill>
                  <a:schemeClr val="tx1"/>
                </a:solidFill>
                <a:latin typeface="+mj-lt"/>
                <a:ea typeface="+mn-ea"/>
                <a:cs typeface="+mn-cs"/>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marL="0" lvl="0" indent="0" algn="l" defTabSz="109728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8149133" y="2711239"/>
            <a:ext cx="5266944" cy="460857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December 11, 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3979721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9EC054-3869-4501-B163-1BBFDE8DCE04}" type="datetime4">
              <a:rPr lang="en-US" smtClean="0"/>
              <a:pPr/>
              <a:t>December 11,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244622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December 11, 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2689340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0080" y="1920240"/>
            <a:ext cx="8178800" cy="5376672"/>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1521" y="1920240"/>
            <a:ext cx="4813301" cy="5376672"/>
          </a:xfrm>
        </p:spPr>
        <p:txBody>
          <a:bodyPr>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December 11,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7414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4401798" y="5815584"/>
            <a:ext cx="228602" cy="241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 name="Picture Placeholder 2"/>
          <p:cNvSpPr>
            <a:spLocks noGrp="1"/>
          </p:cNvSpPr>
          <p:nvPr>
            <p:ph type="pic" idx="1"/>
          </p:nvPr>
        </p:nvSpPr>
        <p:spPr>
          <a:xfrm>
            <a:off x="-1" y="0"/>
            <a:ext cx="14401403" cy="5815584"/>
          </a:xfrm>
          <a:solidFill>
            <a:schemeClr val="bg1">
              <a:lumMod val="75000"/>
            </a:schemeClr>
          </a:solidFill>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p>
        </p:txBody>
      </p:sp>
      <p:sp>
        <p:nvSpPr>
          <p:cNvPr id="4" name="Text Placeholder 3"/>
          <p:cNvSpPr>
            <a:spLocks noGrp="1"/>
          </p:cNvSpPr>
          <p:nvPr>
            <p:ph type="body" sz="half" idx="2"/>
          </p:nvPr>
        </p:nvSpPr>
        <p:spPr>
          <a:xfrm>
            <a:off x="731520" y="6858000"/>
            <a:ext cx="13045440" cy="548640"/>
          </a:xfrm>
        </p:spPr>
        <p:txBody>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December 11,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731520" y="5943600"/>
            <a:ext cx="13045440" cy="914400"/>
          </a:xfrm>
        </p:spPr>
        <p:txBody>
          <a:bodyPr anchor="t">
            <a:normAutofit/>
          </a:bodyPr>
          <a:lstStyle>
            <a:lvl1pPr>
              <a:defRPr sz="3840"/>
            </a:lvl1pPr>
          </a:lstStyle>
          <a:p>
            <a:r>
              <a:rPr lang="en-US"/>
              <a:t>Click to edit Master title style</a:t>
            </a:r>
            <a:endParaRPr lang="en-US" dirty="0"/>
          </a:p>
        </p:txBody>
      </p:sp>
      <p:sp>
        <p:nvSpPr>
          <p:cNvPr id="10" name="Rectangle 9"/>
          <p:cNvSpPr/>
          <p:nvPr/>
        </p:nvSpPr>
        <p:spPr>
          <a:xfrm>
            <a:off x="14401798" y="0"/>
            <a:ext cx="228602" cy="5815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95437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31F9E-604E-4343-9F29-EF72E8231CAD}" type="datetime4">
              <a:rPr lang="en-US" smtClean="0"/>
              <a:pPr/>
              <a:t>December 11,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2506941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8E1CE-37F8-4102-8DF9-852A0A51F293}" type="datetime4">
              <a:rPr lang="en-US" smtClean="0"/>
              <a:pPr/>
              <a:t>December 11,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193056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7534655" y="1892808"/>
            <a:ext cx="6364224" cy="5431536"/>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bwMode="blackWhite">
          <a:xfrm>
            <a:off x="305941" y="315341"/>
            <a:ext cx="14018521" cy="759892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7619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307239" y="318212"/>
            <a:ext cx="14019659" cy="75989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2160" dirty="0"/>
          </a:p>
        </p:txBody>
      </p:sp>
      <p:cxnSp>
        <p:nvCxnSpPr>
          <p:cNvPr id="12" name="Straight Connector 11"/>
          <p:cNvCxnSpPr/>
          <p:nvPr userDrawn="1"/>
        </p:nvCxnSpPr>
        <p:spPr>
          <a:xfrm>
            <a:off x="725321" y="1435670"/>
            <a:ext cx="13179758"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25449" y="537667"/>
            <a:ext cx="8252543" cy="768096"/>
          </a:xfrm>
        </p:spPr>
        <p:txBody>
          <a:bodyPr anchor="b" anchorCtr="0">
            <a:normAutofit/>
          </a:bodyPr>
          <a:lstStyle>
            <a:lvl1pPr>
              <a:defRPr sz="336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647395" y="1722730"/>
            <a:ext cx="5299862" cy="4773168"/>
          </a:xfrm>
        </p:spPr>
        <p:txBody>
          <a:bodyPr vert="horz" lIns="91440" tIns="45720" rIns="91440" bIns="45720" rtlCol="0">
            <a:normAutofit/>
          </a:bodyPr>
          <a:lstStyle>
            <a:lvl1pPr>
              <a:defRPr lang="en-US" sz="1440" smtClean="0">
                <a:solidFill>
                  <a:schemeClr val="tx1">
                    <a:lumMod val="75000"/>
                    <a:lumOff val="25000"/>
                  </a:schemeClr>
                </a:solidFill>
              </a:defRPr>
            </a:lvl1pPr>
            <a:lvl2pPr>
              <a:defRPr lang="en-US" sz="1440" smtClean="0">
                <a:solidFill>
                  <a:schemeClr val="tx1">
                    <a:lumMod val="75000"/>
                    <a:lumOff val="25000"/>
                  </a:schemeClr>
                </a:solidFill>
              </a:defRPr>
            </a:lvl2pPr>
            <a:lvl3pPr>
              <a:defRPr lang="en-US" sz="1440" smtClean="0">
                <a:solidFill>
                  <a:schemeClr val="tx1">
                    <a:lumMod val="75000"/>
                    <a:lumOff val="25000"/>
                  </a:schemeClr>
                </a:solidFill>
              </a:defRPr>
            </a:lvl3pPr>
            <a:lvl4pPr>
              <a:defRPr lang="en-US" sz="1440" smtClean="0">
                <a:solidFill>
                  <a:schemeClr val="tx1">
                    <a:lumMod val="75000"/>
                    <a:lumOff val="25000"/>
                  </a:schemeClr>
                </a:solidFill>
              </a:defRPr>
            </a:lvl4pPr>
            <a:lvl5pPr>
              <a:defRPr lang="en-US" sz="1440">
                <a:solidFill>
                  <a:schemeClr val="tx1">
                    <a:lumMod val="75000"/>
                    <a:lumOff val="25000"/>
                  </a:schemeClr>
                </a:solidFill>
              </a:defRPr>
            </a:lvl5pPr>
          </a:lstStyle>
          <a:p>
            <a:pPr marL="0" lvl="0" indent="0">
              <a:lnSpc>
                <a:spcPct val="150000"/>
              </a:lnSpc>
              <a:spcBef>
                <a:spcPts val="1200"/>
              </a:spcBef>
              <a:spcAft>
                <a:spcPts val="1440"/>
              </a:spcAft>
              <a:buNone/>
            </a:pPr>
            <a:r>
              <a:rPr lang="en-US"/>
              <a:t>Edit Master text styles</a:t>
            </a:r>
          </a:p>
          <a:p>
            <a:pPr marL="0" lvl="1" indent="0">
              <a:lnSpc>
                <a:spcPct val="150000"/>
              </a:lnSpc>
              <a:spcBef>
                <a:spcPts val="1200"/>
              </a:spcBef>
              <a:spcAft>
                <a:spcPts val="1440"/>
              </a:spcAft>
              <a:buNone/>
            </a:pPr>
            <a:r>
              <a:rPr lang="en-US"/>
              <a:t>Second level</a:t>
            </a:r>
          </a:p>
          <a:p>
            <a:pPr marL="0" lvl="2" indent="0">
              <a:lnSpc>
                <a:spcPct val="150000"/>
              </a:lnSpc>
              <a:spcBef>
                <a:spcPts val="1200"/>
              </a:spcBef>
              <a:spcAft>
                <a:spcPts val="1440"/>
              </a:spcAft>
              <a:buNone/>
            </a:pPr>
            <a:r>
              <a:rPr lang="en-US"/>
              <a:t>Third level</a:t>
            </a:r>
          </a:p>
          <a:p>
            <a:pPr marL="0" lvl="3" indent="0">
              <a:lnSpc>
                <a:spcPct val="150000"/>
              </a:lnSpc>
              <a:spcBef>
                <a:spcPts val="1200"/>
              </a:spcBef>
              <a:spcAft>
                <a:spcPts val="1440"/>
              </a:spcAft>
              <a:buNone/>
            </a:pPr>
            <a:r>
              <a:rPr lang="en-US"/>
              <a:t>Fourth level</a:t>
            </a:r>
          </a:p>
          <a:p>
            <a:pPr marL="0" lvl="4" indent="0">
              <a:lnSpc>
                <a:spcPct val="150000"/>
              </a:lnSpc>
              <a:spcBef>
                <a:spcPts val="1200"/>
              </a:spcBef>
              <a:spcAft>
                <a:spcPts val="1440"/>
              </a:spcAft>
              <a:buNone/>
            </a:pPr>
            <a:r>
              <a:rPr lang="en-US"/>
              <a:t>Fifth level</a:t>
            </a:r>
            <a:endParaRPr lang="en-US" dirty="0"/>
          </a:p>
        </p:txBody>
      </p:sp>
      <p:sp>
        <p:nvSpPr>
          <p:cNvPr id="6" name="Date Placeholder 3"/>
          <p:cNvSpPr>
            <a:spLocks noGrp="1"/>
          </p:cNvSpPr>
          <p:nvPr>
            <p:ph type="dt" sz="half" idx="2"/>
          </p:nvPr>
        </p:nvSpPr>
        <p:spPr>
          <a:xfrm>
            <a:off x="647395" y="7444743"/>
            <a:ext cx="3931920" cy="438150"/>
          </a:xfrm>
          <a:prstGeom prst="rect">
            <a:avLst/>
          </a:prstGeom>
        </p:spPr>
        <p:txBody>
          <a:bodyPr vert="horz" lIns="91440" tIns="45720" rIns="91440" bIns="45720" rtlCol="0" anchor="ctr"/>
          <a:lstStyle>
            <a:lvl1pPr algn="l">
              <a:defRPr sz="1440" baseline="0">
                <a:solidFill>
                  <a:schemeClr val="tx1">
                    <a:lumMod val="65000"/>
                    <a:lumOff val="35000"/>
                  </a:schemeClr>
                </a:solidFill>
              </a:defRPr>
            </a:lvl1pPr>
          </a:lstStyle>
          <a:p>
            <a:fld id="{8BEEBAAA-29B5-4AF5-BC5F-7E580C29002D}" type="datetimeFigureOut">
              <a:rPr lang="en-US" smtClean="0"/>
              <a:pPr/>
              <a:t>12/11/2023</a:t>
            </a:fld>
            <a:endParaRPr lang="en-US" dirty="0"/>
          </a:p>
        </p:txBody>
      </p:sp>
      <p:sp>
        <p:nvSpPr>
          <p:cNvPr id="7" name="Footer Placeholder 4"/>
          <p:cNvSpPr>
            <a:spLocks noGrp="1"/>
          </p:cNvSpPr>
          <p:nvPr>
            <p:ph type="ftr" sz="quarter" idx="3"/>
          </p:nvPr>
        </p:nvSpPr>
        <p:spPr>
          <a:xfrm>
            <a:off x="5577840" y="7444743"/>
            <a:ext cx="3474720" cy="438150"/>
          </a:xfrm>
          <a:prstGeom prst="rect">
            <a:avLst/>
          </a:prstGeom>
        </p:spPr>
        <p:txBody>
          <a:bodyPr vert="horz" lIns="91440" tIns="45720" rIns="91440" bIns="45720" rtlCol="0" anchor="ctr"/>
          <a:lstStyle>
            <a:lvl1pPr algn="ctr">
              <a:defRPr sz="144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10046311" y="7444743"/>
            <a:ext cx="3931920" cy="438150"/>
          </a:xfrm>
          <a:prstGeom prst="rect">
            <a:avLst/>
          </a:prstGeom>
        </p:spPr>
        <p:txBody>
          <a:bodyPr vert="horz" lIns="91440" tIns="45720" rIns="91440" bIns="45720" rtlCol="0" anchor="ctr"/>
          <a:lstStyle>
            <a:lvl1pPr algn="r">
              <a:defRPr sz="144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32869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307239" y="318212"/>
            <a:ext cx="14019659" cy="75989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2160" dirty="0"/>
          </a:p>
        </p:txBody>
      </p:sp>
      <p:cxnSp>
        <p:nvCxnSpPr>
          <p:cNvPr id="12" name="Straight Connector 11"/>
          <p:cNvCxnSpPr/>
          <p:nvPr userDrawn="1"/>
        </p:nvCxnSpPr>
        <p:spPr>
          <a:xfrm>
            <a:off x="725321" y="1435670"/>
            <a:ext cx="13179758"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25449" y="537667"/>
            <a:ext cx="8252543" cy="768096"/>
          </a:xfrm>
        </p:spPr>
        <p:txBody>
          <a:bodyPr anchor="b" anchorCtr="0">
            <a:normAutofit/>
          </a:bodyPr>
          <a:lstStyle>
            <a:lvl1pPr>
              <a:defRPr sz="336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647395" y="1722730"/>
            <a:ext cx="5299862" cy="4773168"/>
          </a:xfrm>
        </p:spPr>
        <p:txBody>
          <a:bodyPr vert="horz" lIns="91440" tIns="45720" rIns="91440" bIns="45720" rtlCol="0">
            <a:normAutofit/>
          </a:bodyPr>
          <a:lstStyle>
            <a:lvl1pPr>
              <a:defRPr lang="en-US" sz="1440" smtClean="0">
                <a:solidFill>
                  <a:schemeClr val="tx1">
                    <a:lumMod val="75000"/>
                    <a:lumOff val="25000"/>
                  </a:schemeClr>
                </a:solidFill>
              </a:defRPr>
            </a:lvl1pPr>
            <a:lvl2pPr>
              <a:defRPr lang="en-US" sz="1440" smtClean="0">
                <a:solidFill>
                  <a:schemeClr val="tx1">
                    <a:lumMod val="75000"/>
                    <a:lumOff val="25000"/>
                  </a:schemeClr>
                </a:solidFill>
              </a:defRPr>
            </a:lvl2pPr>
            <a:lvl3pPr>
              <a:defRPr lang="en-US" sz="1440" smtClean="0">
                <a:solidFill>
                  <a:schemeClr val="tx1">
                    <a:lumMod val="75000"/>
                    <a:lumOff val="25000"/>
                  </a:schemeClr>
                </a:solidFill>
              </a:defRPr>
            </a:lvl3pPr>
            <a:lvl4pPr>
              <a:defRPr lang="en-US" sz="1440" smtClean="0">
                <a:solidFill>
                  <a:schemeClr val="tx1">
                    <a:lumMod val="75000"/>
                    <a:lumOff val="25000"/>
                  </a:schemeClr>
                </a:solidFill>
              </a:defRPr>
            </a:lvl4pPr>
            <a:lvl5pPr>
              <a:defRPr lang="en-US" sz="1440">
                <a:solidFill>
                  <a:schemeClr val="tx1">
                    <a:lumMod val="75000"/>
                    <a:lumOff val="25000"/>
                  </a:schemeClr>
                </a:solidFill>
              </a:defRPr>
            </a:lvl5pPr>
          </a:lstStyle>
          <a:p>
            <a:pPr marL="0" lvl="0" indent="0">
              <a:lnSpc>
                <a:spcPct val="150000"/>
              </a:lnSpc>
              <a:spcBef>
                <a:spcPts val="1200"/>
              </a:spcBef>
              <a:spcAft>
                <a:spcPts val="1440"/>
              </a:spcAft>
              <a:buNone/>
            </a:pPr>
            <a:r>
              <a:rPr lang="en-US"/>
              <a:t>Edit Master text styles</a:t>
            </a:r>
          </a:p>
          <a:p>
            <a:pPr marL="0" lvl="1" indent="0">
              <a:lnSpc>
                <a:spcPct val="150000"/>
              </a:lnSpc>
              <a:spcBef>
                <a:spcPts val="1200"/>
              </a:spcBef>
              <a:spcAft>
                <a:spcPts val="1440"/>
              </a:spcAft>
              <a:buNone/>
            </a:pPr>
            <a:r>
              <a:rPr lang="en-US"/>
              <a:t>Second level</a:t>
            </a:r>
          </a:p>
          <a:p>
            <a:pPr marL="0" lvl="2" indent="0">
              <a:lnSpc>
                <a:spcPct val="150000"/>
              </a:lnSpc>
              <a:spcBef>
                <a:spcPts val="1200"/>
              </a:spcBef>
              <a:spcAft>
                <a:spcPts val="1440"/>
              </a:spcAft>
              <a:buNone/>
            </a:pPr>
            <a:r>
              <a:rPr lang="en-US"/>
              <a:t>Third level</a:t>
            </a:r>
          </a:p>
          <a:p>
            <a:pPr marL="0" lvl="3" indent="0">
              <a:lnSpc>
                <a:spcPct val="150000"/>
              </a:lnSpc>
              <a:spcBef>
                <a:spcPts val="1200"/>
              </a:spcBef>
              <a:spcAft>
                <a:spcPts val="1440"/>
              </a:spcAft>
              <a:buNone/>
            </a:pPr>
            <a:r>
              <a:rPr lang="en-US"/>
              <a:t>Fourth level</a:t>
            </a:r>
          </a:p>
          <a:p>
            <a:pPr marL="0" lvl="4" indent="0">
              <a:lnSpc>
                <a:spcPct val="150000"/>
              </a:lnSpc>
              <a:spcBef>
                <a:spcPts val="1200"/>
              </a:spcBef>
              <a:spcAft>
                <a:spcPts val="1440"/>
              </a:spcAft>
              <a:buNone/>
            </a:pPr>
            <a:r>
              <a:rPr lang="en-US"/>
              <a:t>Fifth level</a:t>
            </a:r>
            <a:endParaRPr lang="en-US" dirty="0"/>
          </a:p>
        </p:txBody>
      </p:sp>
      <p:sp>
        <p:nvSpPr>
          <p:cNvPr id="6" name="Date Placeholder 3"/>
          <p:cNvSpPr>
            <a:spLocks noGrp="1"/>
          </p:cNvSpPr>
          <p:nvPr>
            <p:ph type="dt" sz="half" idx="2"/>
          </p:nvPr>
        </p:nvSpPr>
        <p:spPr>
          <a:xfrm>
            <a:off x="647395" y="7444743"/>
            <a:ext cx="3931920" cy="438150"/>
          </a:xfrm>
          <a:prstGeom prst="rect">
            <a:avLst/>
          </a:prstGeom>
        </p:spPr>
        <p:txBody>
          <a:bodyPr vert="horz" lIns="91440" tIns="45720" rIns="91440" bIns="45720" rtlCol="0" anchor="ctr"/>
          <a:lstStyle>
            <a:lvl1pPr algn="l">
              <a:defRPr sz="1440" baseline="0">
                <a:solidFill>
                  <a:schemeClr val="tx1">
                    <a:lumMod val="65000"/>
                    <a:lumOff val="35000"/>
                  </a:schemeClr>
                </a:solidFill>
              </a:defRPr>
            </a:lvl1pPr>
          </a:lstStyle>
          <a:p>
            <a:fld id="{8BEEBAAA-29B5-4AF5-BC5F-7E580C29002D}" type="datetimeFigureOut">
              <a:rPr lang="en-US" smtClean="0"/>
              <a:pPr/>
              <a:t>12/11/2023</a:t>
            </a:fld>
            <a:endParaRPr lang="en-US" dirty="0"/>
          </a:p>
        </p:txBody>
      </p:sp>
      <p:sp>
        <p:nvSpPr>
          <p:cNvPr id="7" name="Footer Placeholder 4"/>
          <p:cNvSpPr>
            <a:spLocks noGrp="1"/>
          </p:cNvSpPr>
          <p:nvPr>
            <p:ph type="ftr" sz="quarter" idx="3"/>
          </p:nvPr>
        </p:nvSpPr>
        <p:spPr>
          <a:xfrm>
            <a:off x="5577840" y="7444743"/>
            <a:ext cx="3474720" cy="438150"/>
          </a:xfrm>
          <a:prstGeom prst="rect">
            <a:avLst/>
          </a:prstGeom>
        </p:spPr>
        <p:txBody>
          <a:bodyPr vert="horz" lIns="91440" tIns="45720" rIns="91440" bIns="45720" rtlCol="0" anchor="ctr"/>
          <a:lstStyle>
            <a:lvl1pPr algn="ctr">
              <a:defRPr sz="144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10046311" y="7444743"/>
            <a:ext cx="3931920" cy="438150"/>
          </a:xfrm>
          <a:prstGeom prst="rect">
            <a:avLst/>
          </a:prstGeom>
        </p:spPr>
        <p:txBody>
          <a:bodyPr vert="horz" lIns="91440" tIns="45720" rIns="91440" bIns="45720" rtlCol="0" anchor="ctr"/>
          <a:lstStyle>
            <a:lvl1pPr algn="r">
              <a:defRPr sz="144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256160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307239" y="318212"/>
            <a:ext cx="14019659" cy="75989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2160" dirty="0"/>
          </a:p>
        </p:txBody>
      </p:sp>
      <p:cxnSp>
        <p:nvCxnSpPr>
          <p:cNvPr id="12" name="Straight Connector 11"/>
          <p:cNvCxnSpPr/>
          <p:nvPr userDrawn="1"/>
        </p:nvCxnSpPr>
        <p:spPr>
          <a:xfrm>
            <a:off x="725321" y="1435670"/>
            <a:ext cx="13179758"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25449" y="537667"/>
            <a:ext cx="8252543" cy="768096"/>
          </a:xfrm>
        </p:spPr>
        <p:txBody>
          <a:bodyPr anchor="b" anchorCtr="0">
            <a:normAutofit/>
          </a:bodyPr>
          <a:lstStyle>
            <a:lvl1pPr>
              <a:defRPr sz="336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647395" y="1722730"/>
            <a:ext cx="5299862" cy="4773168"/>
          </a:xfrm>
        </p:spPr>
        <p:txBody>
          <a:bodyPr vert="horz" lIns="91440" tIns="45720" rIns="91440" bIns="45720" rtlCol="0">
            <a:normAutofit/>
          </a:bodyPr>
          <a:lstStyle>
            <a:lvl1pPr>
              <a:defRPr lang="en-US" sz="1440" smtClean="0">
                <a:solidFill>
                  <a:schemeClr val="tx1">
                    <a:lumMod val="75000"/>
                    <a:lumOff val="25000"/>
                  </a:schemeClr>
                </a:solidFill>
              </a:defRPr>
            </a:lvl1pPr>
            <a:lvl2pPr>
              <a:defRPr lang="en-US" sz="1440" smtClean="0">
                <a:solidFill>
                  <a:schemeClr val="tx1">
                    <a:lumMod val="75000"/>
                    <a:lumOff val="25000"/>
                  </a:schemeClr>
                </a:solidFill>
              </a:defRPr>
            </a:lvl2pPr>
            <a:lvl3pPr>
              <a:defRPr lang="en-US" sz="1440" smtClean="0">
                <a:solidFill>
                  <a:schemeClr val="tx1">
                    <a:lumMod val="75000"/>
                    <a:lumOff val="25000"/>
                  </a:schemeClr>
                </a:solidFill>
              </a:defRPr>
            </a:lvl3pPr>
            <a:lvl4pPr>
              <a:defRPr lang="en-US" sz="1440" smtClean="0">
                <a:solidFill>
                  <a:schemeClr val="tx1">
                    <a:lumMod val="75000"/>
                    <a:lumOff val="25000"/>
                  </a:schemeClr>
                </a:solidFill>
              </a:defRPr>
            </a:lvl4pPr>
            <a:lvl5pPr>
              <a:defRPr lang="en-US" sz="1440">
                <a:solidFill>
                  <a:schemeClr val="tx1">
                    <a:lumMod val="75000"/>
                    <a:lumOff val="25000"/>
                  </a:schemeClr>
                </a:solidFill>
              </a:defRPr>
            </a:lvl5pPr>
          </a:lstStyle>
          <a:p>
            <a:pPr marL="0" lvl="0" indent="0">
              <a:lnSpc>
                <a:spcPct val="150000"/>
              </a:lnSpc>
              <a:spcBef>
                <a:spcPts val="1200"/>
              </a:spcBef>
              <a:spcAft>
                <a:spcPts val="1440"/>
              </a:spcAft>
              <a:buNone/>
            </a:pPr>
            <a:r>
              <a:rPr lang="en-US"/>
              <a:t>Edit Master text styles</a:t>
            </a:r>
          </a:p>
          <a:p>
            <a:pPr marL="0" lvl="1" indent="0">
              <a:lnSpc>
                <a:spcPct val="150000"/>
              </a:lnSpc>
              <a:spcBef>
                <a:spcPts val="1200"/>
              </a:spcBef>
              <a:spcAft>
                <a:spcPts val="1440"/>
              </a:spcAft>
              <a:buNone/>
            </a:pPr>
            <a:r>
              <a:rPr lang="en-US"/>
              <a:t>Second level</a:t>
            </a:r>
          </a:p>
          <a:p>
            <a:pPr marL="0" lvl="2" indent="0">
              <a:lnSpc>
                <a:spcPct val="150000"/>
              </a:lnSpc>
              <a:spcBef>
                <a:spcPts val="1200"/>
              </a:spcBef>
              <a:spcAft>
                <a:spcPts val="1440"/>
              </a:spcAft>
              <a:buNone/>
            </a:pPr>
            <a:r>
              <a:rPr lang="en-US"/>
              <a:t>Third level</a:t>
            </a:r>
          </a:p>
          <a:p>
            <a:pPr marL="0" lvl="3" indent="0">
              <a:lnSpc>
                <a:spcPct val="150000"/>
              </a:lnSpc>
              <a:spcBef>
                <a:spcPts val="1200"/>
              </a:spcBef>
              <a:spcAft>
                <a:spcPts val="1440"/>
              </a:spcAft>
              <a:buNone/>
            </a:pPr>
            <a:r>
              <a:rPr lang="en-US"/>
              <a:t>Fourth level</a:t>
            </a:r>
          </a:p>
          <a:p>
            <a:pPr marL="0" lvl="4" indent="0">
              <a:lnSpc>
                <a:spcPct val="150000"/>
              </a:lnSpc>
              <a:spcBef>
                <a:spcPts val="1200"/>
              </a:spcBef>
              <a:spcAft>
                <a:spcPts val="1440"/>
              </a:spcAft>
              <a:buNone/>
            </a:pPr>
            <a:r>
              <a:rPr lang="en-US"/>
              <a:t>Fifth level</a:t>
            </a:r>
            <a:endParaRPr lang="en-US" dirty="0"/>
          </a:p>
        </p:txBody>
      </p:sp>
      <p:sp>
        <p:nvSpPr>
          <p:cNvPr id="6" name="Date Placeholder 3"/>
          <p:cNvSpPr>
            <a:spLocks noGrp="1"/>
          </p:cNvSpPr>
          <p:nvPr>
            <p:ph type="dt" sz="half" idx="2"/>
          </p:nvPr>
        </p:nvSpPr>
        <p:spPr>
          <a:xfrm>
            <a:off x="647395" y="7444743"/>
            <a:ext cx="3931920" cy="438150"/>
          </a:xfrm>
          <a:prstGeom prst="rect">
            <a:avLst/>
          </a:prstGeom>
        </p:spPr>
        <p:txBody>
          <a:bodyPr vert="horz" lIns="91440" tIns="45720" rIns="91440" bIns="45720" rtlCol="0" anchor="ctr"/>
          <a:lstStyle>
            <a:lvl1pPr algn="l">
              <a:defRPr sz="1440" baseline="0">
                <a:solidFill>
                  <a:schemeClr val="tx1">
                    <a:lumMod val="65000"/>
                    <a:lumOff val="35000"/>
                  </a:schemeClr>
                </a:solidFill>
              </a:defRPr>
            </a:lvl1pPr>
          </a:lstStyle>
          <a:p>
            <a:fld id="{8BEEBAAA-29B5-4AF5-BC5F-7E580C29002D}" type="datetimeFigureOut">
              <a:rPr lang="en-US" smtClean="0"/>
              <a:pPr/>
              <a:t>12/11/2023</a:t>
            </a:fld>
            <a:endParaRPr lang="en-US" dirty="0"/>
          </a:p>
        </p:txBody>
      </p:sp>
      <p:sp>
        <p:nvSpPr>
          <p:cNvPr id="7" name="Footer Placeholder 4"/>
          <p:cNvSpPr>
            <a:spLocks noGrp="1"/>
          </p:cNvSpPr>
          <p:nvPr>
            <p:ph type="ftr" sz="quarter" idx="3"/>
          </p:nvPr>
        </p:nvSpPr>
        <p:spPr>
          <a:xfrm>
            <a:off x="5577840" y="7444743"/>
            <a:ext cx="3474720" cy="438150"/>
          </a:xfrm>
          <a:prstGeom prst="rect">
            <a:avLst/>
          </a:prstGeom>
        </p:spPr>
        <p:txBody>
          <a:bodyPr vert="horz" lIns="91440" tIns="45720" rIns="91440" bIns="45720" rtlCol="0" anchor="ctr"/>
          <a:lstStyle>
            <a:lvl1pPr algn="ctr">
              <a:defRPr sz="144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10046311" y="7444743"/>
            <a:ext cx="3931920" cy="438150"/>
          </a:xfrm>
          <a:prstGeom prst="rect">
            <a:avLst/>
          </a:prstGeom>
        </p:spPr>
        <p:txBody>
          <a:bodyPr vert="horz" lIns="91440" tIns="45720" rIns="91440" bIns="45720" rtlCol="0" anchor="ctr"/>
          <a:lstStyle>
            <a:lvl1pPr algn="r">
              <a:defRPr sz="144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98621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58900" y="1386647"/>
            <a:ext cx="11912600" cy="3645259"/>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1473200" y="3290914"/>
            <a:ext cx="11684000" cy="243769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4974336" y="7653528"/>
            <a:ext cx="4681727" cy="41148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12/11/2023</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3" r:id="rId10"/>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183262"/>
            <a:ext cx="9265920" cy="16459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12192000" cy="5248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520" y="7406641"/>
            <a:ext cx="5486400" cy="365760"/>
          </a:xfrm>
          <a:prstGeom prst="rect">
            <a:avLst/>
          </a:prstGeom>
        </p:spPr>
        <p:txBody>
          <a:bodyPr vert="horz" lIns="91440" tIns="45720" rIns="91440" bIns="0" rtlCol="0" anchor="b"/>
          <a:lstStyle>
            <a:lvl1pPr algn="l">
              <a:defRPr sz="1200">
                <a:solidFill>
                  <a:schemeClr val="tx1"/>
                </a:solidFill>
              </a:defRPr>
            </a:lvl1pPr>
          </a:lstStyle>
          <a:p>
            <a:fld id="{17D0EFEE-2756-4A20-BF2A-63F0A94F99AC}" type="datetime4">
              <a:rPr lang="en-US" smtClean="0"/>
              <a:pPr/>
              <a:t>December 11, 2023</a:t>
            </a:fld>
            <a:endParaRPr lang="en-US" dirty="0"/>
          </a:p>
        </p:txBody>
      </p:sp>
      <p:sp>
        <p:nvSpPr>
          <p:cNvPr id="5" name="Footer Placeholder 4"/>
          <p:cNvSpPr>
            <a:spLocks noGrp="1"/>
          </p:cNvSpPr>
          <p:nvPr>
            <p:ph type="ftr" sz="quarter" idx="3"/>
          </p:nvPr>
        </p:nvSpPr>
        <p:spPr>
          <a:xfrm>
            <a:off x="731520" y="7791451"/>
            <a:ext cx="5486400" cy="340614"/>
          </a:xfrm>
          <a:prstGeom prst="rect">
            <a:avLst/>
          </a:prstGeom>
        </p:spPr>
        <p:txBody>
          <a:bodyPr vert="horz" lIns="91440" tIns="45720" rIns="91440" bIns="45720" rtlCol="0" anchor="t"/>
          <a:lstStyle>
            <a:lvl1pPr algn="l">
              <a:defRPr sz="12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13426948" y="6989572"/>
            <a:ext cx="1578865" cy="584200"/>
          </a:xfrm>
          <a:prstGeom prst="rect">
            <a:avLst/>
          </a:prstGeom>
        </p:spPr>
        <p:txBody>
          <a:bodyPr vert="horz" lIns="91440" tIns="45720" rIns="91440" bIns="45720" rtlCol="0" anchor="ctr"/>
          <a:lstStyle>
            <a:lvl1pPr algn="l">
              <a:defRPr sz="288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14401798" y="0"/>
            <a:ext cx="228602" cy="16459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Rectangle 7"/>
          <p:cNvSpPr/>
          <p:nvPr/>
        </p:nvSpPr>
        <p:spPr>
          <a:xfrm>
            <a:off x="14401798" y="1645920"/>
            <a:ext cx="228602" cy="6583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9285023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1097280" rtl="0" eaLnBrk="1" latinLnBrk="0" hangingPunct="1">
        <a:spcBef>
          <a:spcPct val="0"/>
        </a:spcBef>
        <a:buNone/>
        <a:defRPr sz="4320" kern="1200" cap="all" spc="-72" baseline="0">
          <a:solidFill>
            <a:schemeClr val="tx2"/>
          </a:solidFill>
          <a:latin typeface="+mj-lt"/>
          <a:ea typeface="+mj-ea"/>
          <a:cs typeface="+mj-cs"/>
        </a:defRPr>
      </a:lvl1pPr>
    </p:titleStyle>
    <p:bodyStyle>
      <a:lvl1pPr marL="0" indent="0" algn="l" defTabSz="1097280" rtl="0" eaLnBrk="1" latinLnBrk="0" hangingPunct="1">
        <a:spcBef>
          <a:spcPct val="20000"/>
        </a:spcBef>
        <a:spcAft>
          <a:spcPts val="720"/>
        </a:spcAft>
        <a:buFont typeface="Arial" pitchFamily="34" charset="0"/>
        <a:buNone/>
        <a:defRPr sz="2400" b="1" kern="1200">
          <a:solidFill>
            <a:schemeClr val="tx1"/>
          </a:solidFill>
          <a:latin typeface="+mn-lt"/>
          <a:ea typeface="+mn-ea"/>
          <a:cs typeface="+mn-cs"/>
        </a:defRPr>
      </a:lvl1pPr>
      <a:lvl2pPr marL="548640" indent="-219456" algn="l" defTabSz="109728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371600" indent="-274320" algn="l" defTabSz="1097280" rtl="0" eaLnBrk="1" latinLnBrk="0" hangingPunct="1">
        <a:spcBef>
          <a:spcPct val="20000"/>
        </a:spcBef>
        <a:buClr>
          <a:schemeClr val="tx2"/>
        </a:buClr>
        <a:buFont typeface="Arial" pitchFamily="34" charset="0"/>
        <a:buChar char="•"/>
        <a:defRPr sz="2160" kern="1200">
          <a:solidFill>
            <a:schemeClr val="tx1"/>
          </a:solidFill>
          <a:latin typeface="+mn-lt"/>
          <a:ea typeface="+mn-ea"/>
          <a:cs typeface="+mn-cs"/>
        </a:defRPr>
      </a:lvl3pPr>
      <a:lvl4pPr marL="1920240" indent="-274320" algn="l" defTabSz="1097280" rtl="0" eaLnBrk="1" latinLnBrk="0" hangingPunct="1">
        <a:spcBef>
          <a:spcPct val="20000"/>
        </a:spcBef>
        <a:buClr>
          <a:schemeClr val="tx2"/>
        </a:buClr>
        <a:buFont typeface="Arial" pitchFamily="34" charset="0"/>
        <a:buChar char="•"/>
        <a:defRPr sz="2160" kern="1200">
          <a:solidFill>
            <a:schemeClr val="tx1"/>
          </a:solidFill>
          <a:latin typeface="+mn-lt"/>
          <a:ea typeface="+mn-ea"/>
          <a:cs typeface="+mn-cs"/>
        </a:defRPr>
      </a:lvl4pPr>
      <a:lvl5pPr marL="2468880" indent="-274320" algn="l" defTabSz="1097280" rtl="0" eaLnBrk="1" latinLnBrk="0" hangingPunct="1">
        <a:spcBef>
          <a:spcPct val="20000"/>
        </a:spcBef>
        <a:buClr>
          <a:schemeClr val="tx2"/>
        </a:buClr>
        <a:buFont typeface="Arial" pitchFamily="34" charset="0"/>
        <a:buChar char="•"/>
        <a:defRPr sz="2160" kern="1200" baseline="0">
          <a:solidFill>
            <a:schemeClr val="tx1"/>
          </a:solidFill>
          <a:latin typeface="+mn-lt"/>
          <a:ea typeface="+mn-ea"/>
          <a:cs typeface="+mn-cs"/>
        </a:defRPr>
      </a:lvl5pPr>
      <a:lvl6pPr marL="3017520" indent="-274320" algn="l" defTabSz="1097280" rtl="0" eaLnBrk="1" latinLnBrk="0" hangingPunct="1">
        <a:spcBef>
          <a:spcPct val="20000"/>
        </a:spcBef>
        <a:buClr>
          <a:schemeClr val="tx2"/>
        </a:buClr>
        <a:buFont typeface="Arial" pitchFamily="34" charset="0"/>
        <a:buChar char="•"/>
        <a:defRPr sz="1920" kern="1200">
          <a:solidFill>
            <a:schemeClr val="tx1"/>
          </a:solidFill>
          <a:latin typeface="+mn-lt"/>
          <a:ea typeface="+mn-ea"/>
          <a:cs typeface="+mn-cs"/>
        </a:defRPr>
      </a:lvl6pPr>
      <a:lvl7pPr marL="3566160" indent="-274320" algn="l" defTabSz="1097280" rtl="0" eaLnBrk="1" latinLnBrk="0" hangingPunct="1">
        <a:spcBef>
          <a:spcPct val="20000"/>
        </a:spcBef>
        <a:buClr>
          <a:schemeClr val="tx2"/>
        </a:buClr>
        <a:buFont typeface="Arial" pitchFamily="34" charset="0"/>
        <a:buChar char="•"/>
        <a:defRPr sz="1920" kern="1200">
          <a:solidFill>
            <a:schemeClr val="tx1"/>
          </a:solidFill>
          <a:latin typeface="+mn-lt"/>
          <a:ea typeface="+mn-ea"/>
          <a:cs typeface="+mn-cs"/>
        </a:defRPr>
      </a:lvl7pPr>
      <a:lvl8pPr marL="4114800" indent="-274320" algn="l" defTabSz="1097280" rtl="0" eaLnBrk="1" latinLnBrk="0" hangingPunct="1">
        <a:spcBef>
          <a:spcPct val="20000"/>
        </a:spcBef>
        <a:buClr>
          <a:schemeClr val="tx2"/>
        </a:buClr>
        <a:buFont typeface="Arial" pitchFamily="34" charset="0"/>
        <a:buChar char="•"/>
        <a:defRPr sz="1920" kern="1200">
          <a:solidFill>
            <a:schemeClr val="tx1"/>
          </a:solidFill>
          <a:latin typeface="+mn-lt"/>
          <a:ea typeface="+mn-ea"/>
          <a:cs typeface="+mn-cs"/>
        </a:defRPr>
      </a:lvl8pPr>
      <a:lvl9pPr marL="4663440" indent="-274320" algn="l" defTabSz="1097280" rtl="0" eaLnBrk="1" latinLnBrk="0" hangingPunct="1">
        <a:spcBef>
          <a:spcPct val="20000"/>
        </a:spcBef>
        <a:buClr>
          <a:schemeClr val="tx2"/>
        </a:buClr>
        <a:buFont typeface="Arial" pitchFamily="34" charset="0"/>
        <a:buChar char="•"/>
        <a:defRPr sz="192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owl.excelsior.edu/rhetorical-styles/narrative-essay/narrative-essay-techniques/" TargetMode="External"/><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registrar.oregonstate.edu/exam-policies" TargetMode="External"/><Relationship Id="rId2" Type="http://schemas.openxmlformats.org/officeDocument/2006/relationships/hyperlink" Target="https://catalog.oregonstate.edu/regulations/#text"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registrar.oregonstate.edu/final-examination-schedule-group-exams-class-meeting-hours"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myosu.oregonstate.edu"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is.oregonstate.edu/service-des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registrar.oregonstate.edu/privacy-records"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registrar.oregonstate.edu/privacy-records"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academicaffairs.oregonstate.edu/faculty-handbook/appendix-academic-dishonesty" TargetMode="External"/><Relationship Id="rId2" Type="http://schemas.openxmlformats.org/officeDocument/2006/relationships/hyperlink" Target="http://oregonstate.edu/studentconduct/"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hr.oregonstate.edu/training-topics/mandatory-reporting-child-abuse"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homeless-mankind.blogspot.com/2016/11/achievements-and-success-young-achievers.html"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object 3"/>
          <p:cNvSpPr/>
          <p:nvPr/>
        </p:nvSpPr>
        <p:spPr>
          <a:xfrm>
            <a:off x="0" y="0"/>
            <a:ext cx="14630400" cy="8216900"/>
          </a:xfrm>
          <a:custGeom>
            <a:avLst/>
            <a:gdLst/>
            <a:ahLst/>
            <a:cxnLst/>
            <a:rect l="l" t="t" r="r" b="b"/>
            <a:pathLst>
              <a:path w="14630400" h="8229600">
                <a:moveTo>
                  <a:pt x="0" y="8229600"/>
                </a:moveTo>
                <a:lnTo>
                  <a:pt x="14630400" y="8229600"/>
                </a:lnTo>
                <a:lnTo>
                  <a:pt x="14630400" y="0"/>
                </a:lnTo>
                <a:lnTo>
                  <a:pt x="0" y="0"/>
                </a:lnTo>
                <a:lnTo>
                  <a:pt x="0" y="8229600"/>
                </a:lnTo>
                <a:close/>
              </a:path>
            </a:pathLst>
          </a:custGeom>
          <a:gradFill>
            <a:gsLst>
              <a:gs pos="30000">
                <a:schemeClr val="accent1">
                  <a:lumMod val="5000"/>
                  <a:lumOff val="95000"/>
                  <a:alpha val="15000"/>
                </a:schemeClr>
              </a:gs>
              <a:gs pos="55000">
                <a:schemeClr val="tx1">
                  <a:lumMod val="85000"/>
                  <a:lumOff val="15000"/>
                  <a:alpha val="34000"/>
                </a:schemeClr>
              </a:gs>
              <a:gs pos="100000">
                <a:schemeClr val="tx1">
                  <a:alpha val="66000"/>
                </a:schemeClr>
              </a:gs>
            </a:gsLst>
            <a:lin ang="10800000" scaled="0"/>
          </a:gradFill>
        </p:spPr>
        <p:txBody>
          <a:bodyPr wrap="square" lIns="0" tIns="0" rIns="0" bIns="0" rtlCol="0">
            <a:noAutofit/>
          </a:bodyPr>
          <a:lstStyle/>
          <a:p>
            <a:endParaRPr dirty="0"/>
          </a:p>
        </p:txBody>
      </p:sp>
      <p:sp>
        <p:nvSpPr>
          <p:cNvPr id="8" name="object 8"/>
          <p:cNvSpPr txBox="1"/>
          <p:nvPr/>
        </p:nvSpPr>
        <p:spPr>
          <a:xfrm>
            <a:off x="838200" y="2362200"/>
            <a:ext cx="12496800" cy="2743835"/>
          </a:xfrm>
          <a:prstGeom prst="rect">
            <a:avLst/>
          </a:prstGeom>
        </p:spPr>
        <p:txBody>
          <a:bodyPr vert="horz" wrap="square" lIns="0" tIns="0" rIns="0" bIns="0" rtlCol="0">
            <a:noAutofit/>
          </a:bodyPr>
          <a:lstStyle/>
          <a:p>
            <a:r>
              <a:rPr lang="en-US" sz="8000" b="1" dirty="0">
                <a:solidFill>
                  <a:schemeClr val="bg1"/>
                </a:solidFill>
                <a:latin typeface="Stratum2 Bold" panose="020B0506030000020004" pitchFamily="34" charset="0"/>
              </a:rPr>
              <a:t>NEW FACULTY ORIENTATION</a:t>
            </a: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sz="12000" dirty="0">
              <a:latin typeface="Soho Std"/>
              <a:cs typeface="Soho Std"/>
            </a:endParaRPr>
          </a:p>
        </p:txBody>
      </p:sp>
      <p:sp>
        <p:nvSpPr>
          <p:cNvPr id="9" name="Rectangle 8"/>
          <p:cNvSpPr/>
          <p:nvPr/>
        </p:nvSpPr>
        <p:spPr>
          <a:xfrm>
            <a:off x="838200" y="831503"/>
            <a:ext cx="3658374" cy="461665"/>
          </a:xfrm>
          <a:prstGeom prst="rect">
            <a:avLst/>
          </a:prstGeom>
        </p:spPr>
        <p:txBody>
          <a:bodyPr wrap="none">
            <a:spAutoFit/>
          </a:bodyPr>
          <a:lstStyle/>
          <a:p>
            <a:pPr marL="12700" marR="12700"/>
            <a:r>
              <a:rPr lang="en-US" sz="2400" spc="200" dirty="0">
                <a:solidFill>
                  <a:srgbClr val="FFFFFF"/>
                </a:solidFill>
                <a:latin typeface="Stratum2 Medium" panose="020B0506030000020004" pitchFamily="34" charset="0"/>
                <a:cs typeface="Soho Std"/>
              </a:rPr>
              <a:t>COLLEGE OF BUSINESS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6553200"/>
            <a:ext cx="3325333" cy="10629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7833360" cy="1224916"/>
          </a:xfrm>
        </p:spPr>
        <p:txBody>
          <a:bodyPr>
            <a:normAutofit/>
          </a:bodyPr>
          <a:lstStyle/>
          <a:p>
            <a:r>
              <a:rPr lang="en-US" sz="6000" b="1" cap="none" dirty="0">
                <a:solidFill>
                  <a:schemeClr val="tx1"/>
                </a:solidFill>
                <a:latin typeface="Segoe UI Light" panose="020B0502040204020203" pitchFamily="34" charset="0"/>
                <a:cs typeface="Segoe UI Light" panose="020B0502040204020203" pitchFamily="34" charset="0"/>
              </a:rPr>
              <a:t>How Do People Learn</a:t>
            </a:r>
            <a:r>
              <a:rPr lang="en-US" sz="6000" b="1" dirty="0">
                <a:solidFill>
                  <a:schemeClr val="tx1"/>
                </a:solidFill>
                <a:latin typeface="Segoe UI Light" panose="020B0502040204020203" pitchFamily="34" charset="0"/>
                <a:cs typeface="Segoe UI Light" panose="020B0502040204020203" pitchFamily="34" charset="0"/>
              </a:rPr>
              <a:t>? </a:t>
            </a:r>
          </a:p>
        </p:txBody>
      </p:sp>
      <p:sp>
        <p:nvSpPr>
          <p:cNvPr id="3" name="Content Placeholder 2"/>
          <p:cNvSpPr>
            <a:spLocks noGrp="1"/>
          </p:cNvSpPr>
          <p:nvPr>
            <p:ph idx="1"/>
          </p:nvPr>
        </p:nvSpPr>
        <p:spPr/>
        <p:txBody>
          <a:bodyPr>
            <a:normAutofit/>
          </a:bodyPr>
          <a:lstStyle/>
          <a:p>
            <a:pPr marL="548640" indent="-548640">
              <a:buFont typeface="+mj-lt"/>
              <a:buAutoNum type="arabicPeriod"/>
            </a:pPr>
            <a:r>
              <a:rPr lang="en-US" sz="2800" b="0" dirty="0">
                <a:latin typeface="Calibri" panose="020F0502020204030204" pitchFamily="34" charset="0"/>
                <a:cs typeface="Calibri" panose="020F0502020204030204" pitchFamily="34" charset="0"/>
              </a:rPr>
              <a:t>Learning is based on drawing connections between prior knowledge and new knowledge.</a:t>
            </a:r>
          </a:p>
          <a:p>
            <a:pPr marL="548640" indent="-548640">
              <a:buFont typeface="+mj-lt"/>
              <a:buAutoNum type="arabicPeriod"/>
            </a:pPr>
            <a:r>
              <a:rPr lang="en-US" sz="2800" b="0" dirty="0">
                <a:latin typeface="Calibri" panose="020F0502020204030204" pitchFamily="34" charset="0"/>
                <a:cs typeface="Calibri" panose="020F0502020204030204" pitchFamily="34" charset="0"/>
              </a:rPr>
              <a:t>Prior knowledge, experiences, and beliefs change how new information will be processed. This prior knowledge influences how learning will occur; it may inhibit or may create a foundation for learning.</a:t>
            </a:r>
          </a:p>
          <a:p>
            <a:pPr marL="548640" indent="-548640">
              <a:buFont typeface="+mj-lt"/>
              <a:buAutoNum type="arabicPeriod"/>
            </a:pPr>
            <a:r>
              <a:rPr lang="en-US" sz="2800" b="0" dirty="0">
                <a:latin typeface="Calibri" panose="020F0502020204030204" pitchFamily="34" charset="0"/>
                <a:cs typeface="Calibri" panose="020F0502020204030204" pitchFamily="34" charset="0"/>
              </a:rPr>
              <a:t>Learners seek patterns and organization to integrate new knowledge into existing schema and make meaning of it. </a:t>
            </a:r>
          </a:p>
          <a:p>
            <a:pPr marL="548640" indent="-548640">
              <a:buFont typeface="+mj-lt"/>
              <a:buAutoNum type="arabicPeriod"/>
            </a:pPr>
            <a:r>
              <a:rPr lang="en-US" sz="2800" b="0" dirty="0">
                <a:latin typeface="Calibri" panose="020F0502020204030204" pitchFamily="34" charset="0"/>
                <a:cs typeface="Calibri" panose="020F0502020204030204" pitchFamily="34" charset="0"/>
              </a:rPr>
              <a:t>Learners’ environment (including classroom climate) impacts how and what they learn. </a:t>
            </a:r>
          </a:p>
          <a:p>
            <a:pPr marL="548640" indent="-548640">
              <a:buFont typeface="+mj-lt"/>
              <a:buAutoNum type="arabicPeriod"/>
            </a:pPr>
            <a:r>
              <a:rPr lang="en-US" sz="2800" b="0" dirty="0">
                <a:latin typeface="Calibri" panose="020F0502020204030204" pitchFamily="34" charset="0"/>
                <a:cs typeface="Calibri" panose="020F0502020204030204" pitchFamily="34" charset="0"/>
              </a:rPr>
              <a:t>Learners’ motivation and engagement impacts how and what they learn. </a:t>
            </a:r>
          </a:p>
        </p:txBody>
      </p:sp>
    </p:spTree>
    <p:extLst>
      <p:ext uri="{BB962C8B-B14F-4D97-AF65-F5344CB8AC3E}">
        <p14:creationId xmlns:p14="http://schemas.microsoft.com/office/powerpoint/2010/main" val="35047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adia_teacher.jpg"/>
          <p:cNvPicPr>
            <a:picLocks noGrp="1" noChangeAspect="1"/>
          </p:cNvPicPr>
          <p:nvPr>
            <p:ph idx="1"/>
          </p:nvPr>
        </p:nvPicPr>
        <p:blipFill>
          <a:blip r:embed="rId3" cstate="email">
            <a:extLst>
              <a:ext uri="{28A0092B-C50C-407E-A947-70E740481C1C}">
                <a14:useLocalDpi xmlns:a14="http://schemas.microsoft.com/office/drawing/2010/main" val="0"/>
              </a:ext>
            </a:extLst>
          </a:blip>
          <a:srcRect l="-5862" r="-5862"/>
          <a:stretch>
            <a:fillRect/>
          </a:stretch>
        </p:blipFill>
        <p:spPr>
          <a:xfrm>
            <a:off x="1828800" y="973701"/>
            <a:ext cx="11850261" cy="6801557"/>
          </a:xfrm>
        </p:spPr>
      </p:pic>
      <p:sp>
        <p:nvSpPr>
          <p:cNvPr id="6" name="Title 1">
            <a:extLst>
              <a:ext uri="{FF2B5EF4-FFF2-40B4-BE49-F238E27FC236}">
                <a16:creationId xmlns:a16="http://schemas.microsoft.com/office/drawing/2014/main" id="{5316275A-BFCB-4E39-8CC4-EAD24928FC93}"/>
              </a:ext>
            </a:extLst>
          </p:cNvPr>
          <p:cNvSpPr>
            <a:spLocks noGrp="1"/>
          </p:cNvSpPr>
          <p:nvPr>
            <p:ph type="title"/>
          </p:nvPr>
        </p:nvSpPr>
        <p:spPr>
          <a:xfrm>
            <a:off x="2133600" y="361243"/>
            <a:ext cx="7833360" cy="1224916"/>
          </a:xfrm>
        </p:spPr>
        <p:txBody>
          <a:bodyPr>
            <a:normAutofit/>
          </a:bodyPr>
          <a:lstStyle/>
          <a:p>
            <a:r>
              <a:rPr lang="en-US" sz="6000" b="1" cap="none" dirty="0">
                <a:solidFill>
                  <a:schemeClr val="tx1"/>
                </a:solidFill>
                <a:latin typeface="Segoe UI Light" panose="020B0502040204020203" pitchFamily="34" charset="0"/>
                <a:cs typeface="Segoe UI Light" panose="020B0502040204020203" pitchFamily="34" charset="0"/>
              </a:rPr>
              <a:t>Lecturing?</a:t>
            </a:r>
            <a:endParaRPr lang="en-US" sz="6000" b="1" dirty="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979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6909-8411-42D0-9477-6544F24279BF}"/>
              </a:ext>
            </a:extLst>
          </p:cNvPr>
          <p:cNvSpPr>
            <a:spLocks noGrp="1"/>
          </p:cNvSpPr>
          <p:nvPr>
            <p:ph type="title"/>
          </p:nvPr>
        </p:nvSpPr>
        <p:spPr>
          <a:xfrm>
            <a:off x="625449" y="537667"/>
            <a:ext cx="11337951" cy="768096"/>
          </a:xfrm>
        </p:spPr>
        <p:txBody>
          <a:bodyPr>
            <a:normAutofit/>
          </a:bodyPr>
          <a:lstStyle/>
          <a:p>
            <a:r>
              <a:rPr lang="en-US" dirty="0"/>
              <a:t>Course Design: Active Learning &amp; Engaged Lecturing </a:t>
            </a:r>
          </a:p>
        </p:txBody>
      </p:sp>
      <p:pic>
        <p:nvPicPr>
          <p:cNvPr id="5" name="Content Placeholder 4">
            <a:extLst>
              <a:ext uri="{FF2B5EF4-FFF2-40B4-BE49-F238E27FC236}">
                <a16:creationId xmlns:a16="http://schemas.microsoft.com/office/drawing/2014/main" id="{03F59933-9040-49D8-8AE2-869969AABAFD}"/>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5449" y="1803324"/>
            <a:ext cx="7410450" cy="5557837"/>
          </a:xfrm>
        </p:spPr>
      </p:pic>
      <p:sp>
        <p:nvSpPr>
          <p:cNvPr id="6" name="TextBox 5">
            <a:extLst>
              <a:ext uri="{FF2B5EF4-FFF2-40B4-BE49-F238E27FC236}">
                <a16:creationId xmlns:a16="http://schemas.microsoft.com/office/drawing/2014/main" id="{4C046122-9682-4631-AF26-EAAA726DA73C}"/>
              </a:ext>
            </a:extLst>
          </p:cNvPr>
          <p:cNvSpPr txBox="1"/>
          <p:nvPr/>
        </p:nvSpPr>
        <p:spPr>
          <a:xfrm>
            <a:off x="625449" y="7483403"/>
            <a:ext cx="7410450" cy="230832"/>
          </a:xfrm>
          <a:prstGeom prst="rect">
            <a:avLst/>
          </a:prstGeom>
          <a:noFill/>
        </p:spPr>
        <p:txBody>
          <a:bodyPr wrap="square" rtlCol="0">
            <a:spAutoFit/>
          </a:bodyPr>
          <a:lstStyle/>
          <a:p>
            <a:r>
              <a:rPr lang="en-US" sz="900">
                <a:hlinkClick r:id="rId3" tooltip="https://owl.excelsior.edu/rhetorical-styles/narrative-essay/narrative-essay-techniques/"/>
              </a:rPr>
              <a:t>This Photo</a:t>
            </a:r>
            <a:r>
              <a:rPr lang="en-US" sz="900"/>
              <a:t> by Unknown Author is licensed under </a:t>
            </a:r>
            <a:r>
              <a:rPr lang="en-US" sz="900">
                <a:hlinkClick r:id="rId4" tooltip="https://creativecommons.org/licenses/by/3.0/"/>
              </a:rPr>
              <a:t>CC BY</a:t>
            </a:r>
            <a:endParaRPr lang="en-US" sz="900"/>
          </a:p>
        </p:txBody>
      </p:sp>
      <p:sp>
        <p:nvSpPr>
          <p:cNvPr id="7" name="TextBox 6">
            <a:extLst>
              <a:ext uri="{FF2B5EF4-FFF2-40B4-BE49-F238E27FC236}">
                <a16:creationId xmlns:a16="http://schemas.microsoft.com/office/drawing/2014/main" id="{18586E80-B1EF-49DD-82A4-8A4FAA028E10}"/>
              </a:ext>
            </a:extLst>
          </p:cNvPr>
          <p:cNvSpPr txBox="1"/>
          <p:nvPr/>
        </p:nvSpPr>
        <p:spPr>
          <a:xfrm>
            <a:off x="8587562" y="2246905"/>
            <a:ext cx="5447581" cy="5078313"/>
          </a:xfrm>
          <a:prstGeom prst="rect">
            <a:avLst/>
          </a:prstGeom>
          <a:noFill/>
        </p:spPr>
        <p:txBody>
          <a:bodyPr wrap="square" rtlCol="0">
            <a:spAutoFit/>
          </a:bodyPr>
          <a:lstStyle/>
          <a:p>
            <a:pPr marL="742950" indent="-519113">
              <a:buFont typeface="+mj-lt"/>
              <a:buAutoNum type="arabicPeriod"/>
            </a:pPr>
            <a:r>
              <a:rPr lang="en-US" sz="3600" dirty="0"/>
              <a:t>Limit lectures to 15-20 minute chunks </a:t>
            </a:r>
          </a:p>
          <a:p>
            <a:pPr marL="742950" indent="-519113">
              <a:buFont typeface="+mj-lt"/>
              <a:buAutoNum type="arabicPeriod"/>
            </a:pPr>
            <a:r>
              <a:rPr lang="en-US" sz="3600" dirty="0"/>
              <a:t>Mix in student engagement activities </a:t>
            </a:r>
          </a:p>
          <a:p>
            <a:pPr marL="742950" indent="-519113">
              <a:buFont typeface="+mj-lt"/>
              <a:buAutoNum type="arabicPeriod"/>
            </a:pPr>
            <a:r>
              <a:rPr lang="en-US" sz="3600" dirty="0"/>
              <a:t>Provide formative assessment</a:t>
            </a:r>
          </a:p>
          <a:p>
            <a:pPr marL="742950" indent="-519113">
              <a:buFont typeface="+mj-lt"/>
              <a:buAutoNum type="arabicPeriod"/>
            </a:pPr>
            <a:r>
              <a:rPr lang="en-US" sz="3600" dirty="0"/>
              <a:t>Build interaction between and among students </a:t>
            </a:r>
          </a:p>
        </p:txBody>
      </p:sp>
    </p:spTree>
    <p:extLst>
      <p:ext uri="{BB962C8B-B14F-4D97-AF65-F5344CB8AC3E}">
        <p14:creationId xmlns:p14="http://schemas.microsoft.com/office/powerpoint/2010/main" val="1683522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40" b="1" dirty="0"/>
              <a:t>Learning Resources</a:t>
            </a:r>
          </a:p>
        </p:txBody>
      </p:sp>
      <p:pic>
        <p:nvPicPr>
          <p:cNvPr id="4" name="Picture 3" descr="Screen Shot 2019-07-08 at 3.4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4080" y="5798819"/>
            <a:ext cx="3901440" cy="1690624"/>
          </a:xfrm>
          <a:prstGeom prst="rect">
            <a:avLst/>
          </a:prstGeom>
        </p:spPr>
      </p:pic>
      <p:pic>
        <p:nvPicPr>
          <p:cNvPr id="3" name="Picture 2" descr="Ebooks and textbooks.jpg"/>
          <p:cNvPicPr>
            <a:picLocks noChangeAspect="1"/>
          </p:cNvPicPr>
          <p:nvPr/>
        </p:nvPicPr>
        <p:blipFill rotWithShape="1">
          <a:blip r:embed="rId4">
            <a:extLst>
              <a:ext uri="{28A0092B-C50C-407E-A947-70E740481C1C}">
                <a14:useLocalDpi xmlns:a14="http://schemas.microsoft.com/office/drawing/2010/main" val="0"/>
              </a:ext>
            </a:extLst>
          </a:blip>
          <a:srcRect l="568" t="780" r="-568" b="7794"/>
          <a:stretch/>
        </p:blipFill>
        <p:spPr>
          <a:xfrm>
            <a:off x="10744200" y="1881174"/>
            <a:ext cx="2682240" cy="3574747"/>
          </a:xfrm>
          <a:prstGeom prst="rect">
            <a:avLst/>
          </a:prstGeom>
        </p:spPr>
      </p:pic>
      <p:pic>
        <p:nvPicPr>
          <p:cNvPr id="5" name="Picture 4" descr="Working on comput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1584960" y="1798321"/>
            <a:ext cx="7848600" cy="5886450"/>
          </a:xfrm>
          <a:prstGeom prst="rect">
            <a:avLst/>
          </a:prstGeom>
        </p:spPr>
      </p:pic>
    </p:spTree>
    <p:extLst>
      <p:ext uri="{BB962C8B-B14F-4D97-AF65-F5344CB8AC3E}">
        <p14:creationId xmlns:p14="http://schemas.microsoft.com/office/powerpoint/2010/main" val="66842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accent6">
                    <a:lumMod val="75000"/>
                  </a:schemeClr>
                </a:solidFill>
              </a:rPr>
              <a:t>Canvas</a:t>
            </a:r>
          </a:p>
        </p:txBody>
      </p:sp>
      <p:pic>
        <p:nvPicPr>
          <p:cNvPr id="4" name="Content Placeholder 3" descr="AdobeStock_25082336_fear-750x500.jpg"/>
          <p:cNvPicPr>
            <a:picLocks noGrp="1" noChangeAspect="1"/>
          </p:cNvPicPr>
          <p:nvPr>
            <p:ph sz="quarter" idx="10"/>
          </p:nvPr>
        </p:nvPicPr>
        <p:blipFill>
          <a:blip r:embed="rId2">
            <a:extLst>
              <a:ext uri="{28A0092B-C50C-407E-A947-70E740481C1C}">
                <a14:useLocalDpi xmlns:a14="http://schemas.microsoft.com/office/drawing/2010/main" val="0"/>
              </a:ext>
            </a:extLst>
          </a:blip>
          <a:srcRect l="12997" r="12997"/>
          <a:stretch>
            <a:fillRect/>
          </a:stretch>
        </p:blipFill>
        <p:spPr>
          <a:xfrm>
            <a:off x="990600" y="1752600"/>
            <a:ext cx="5982005" cy="5387520"/>
          </a:xfrm>
        </p:spPr>
      </p:pic>
      <p:sp>
        <p:nvSpPr>
          <p:cNvPr id="5" name="TextBox 4"/>
          <p:cNvSpPr txBox="1"/>
          <p:nvPr/>
        </p:nvSpPr>
        <p:spPr>
          <a:xfrm>
            <a:off x="7620000" y="1752600"/>
            <a:ext cx="6019800" cy="5693866"/>
          </a:xfrm>
          <a:prstGeom prst="rect">
            <a:avLst/>
          </a:prstGeom>
          <a:noFill/>
        </p:spPr>
        <p:txBody>
          <a:bodyPr wrap="square" rtlCol="0">
            <a:spAutoFit/>
          </a:bodyPr>
          <a:lstStyle/>
          <a:p>
            <a:pPr algn="ctr"/>
            <a:r>
              <a:rPr lang="en-US" sz="2800" b="1" dirty="0">
                <a:solidFill>
                  <a:srgbClr val="E46C0A"/>
                </a:solidFill>
              </a:rPr>
              <a:t>Essential Elements of your </a:t>
            </a:r>
          </a:p>
          <a:p>
            <a:pPr algn="ctr"/>
            <a:r>
              <a:rPr lang="en-US" sz="2800" b="1" dirty="0">
                <a:solidFill>
                  <a:srgbClr val="E46C0A"/>
                </a:solidFill>
              </a:rPr>
              <a:t>Canvas Course Site </a:t>
            </a:r>
          </a:p>
          <a:p>
            <a:pPr marL="342900" indent="-342900">
              <a:buFont typeface="+mj-lt"/>
              <a:buAutoNum type="arabicPeriod"/>
            </a:pPr>
            <a:r>
              <a:rPr lang="en-US" sz="2800" dirty="0"/>
              <a:t>Welcome page—this is their first point of contact with you! </a:t>
            </a:r>
          </a:p>
          <a:p>
            <a:pPr marL="342900" indent="-342900">
              <a:buFont typeface="+mj-lt"/>
              <a:buAutoNum type="arabicPeriod"/>
            </a:pPr>
            <a:r>
              <a:rPr lang="en-US" sz="2800" dirty="0"/>
              <a:t>Start here—give them a place to find your syllabus, required course materials, how to communicate with you, etc.</a:t>
            </a:r>
          </a:p>
          <a:p>
            <a:pPr marL="342900" indent="-342900">
              <a:buFont typeface="+mj-lt"/>
              <a:buAutoNum type="arabicPeriod"/>
            </a:pPr>
            <a:r>
              <a:rPr lang="en-US" sz="2800" dirty="0"/>
              <a:t>Modules with learning objectives to organize assignments and activities. </a:t>
            </a:r>
          </a:p>
          <a:p>
            <a:pPr marL="342900" indent="-342900">
              <a:buFont typeface="+mj-lt"/>
              <a:buAutoNum type="arabicPeriod"/>
            </a:pPr>
            <a:r>
              <a:rPr lang="en-US" sz="2800" dirty="0"/>
              <a:t>Assignments with description, rubrics, due dates.</a:t>
            </a:r>
          </a:p>
          <a:p>
            <a:pPr marL="342900" indent="-342900">
              <a:buFont typeface="+mj-lt"/>
              <a:buAutoNum type="arabicPeriod"/>
            </a:pPr>
            <a:r>
              <a:rPr lang="en-US" sz="2800" dirty="0"/>
              <a:t>NOTE: Help is available! </a:t>
            </a:r>
          </a:p>
        </p:txBody>
      </p:sp>
    </p:spTree>
    <p:extLst>
      <p:ext uri="{BB962C8B-B14F-4D97-AF65-F5344CB8AC3E}">
        <p14:creationId xmlns:p14="http://schemas.microsoft.com/office/powerpoint/2010/main" val="3090531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Syllabi Requirements and Posting</a:t>
            </a:r>
          </a:p>
          <a:p>
            <a:pPr marL="12700">
              <a:lnSpc>
                <a:spcPct val="100000"/>
              </a:lnSpc>
            </a:pPr>
            <a:endParaRPr lang="en-US" sz="4000" b="1" dirty="0">
              <a:solidFill>
                <a:srgbClr val="333333"/>
              </a:solidFill>
              <a:latin typeface="Stratum2 Bold" panose="020B0506030000020004" pitchFamily="34" charset="0"/>
              <a:cs typeface="Soho Std"/>
            </a:endParaRPr>
          </a:p>
          <a:p>
            <a:pPr marL="342900" lvl="0" indent="-342900" defTabSz="914400">
              <a:buFont typeface="Arial" panose="020B0604020202020204" pitchFamily="34" charset="0"/>
              <a:buChar char="•"/>
            </a:pPr>
            <a:r>
              <a:rPr lang="en-US" sz="2400" dirty="0">
                <a:solidFill>
                  <a:srgbClr val="333333"/>
                </a:solidFill>
                <a:latin typeface="Kievit Offc" panose="020B0504030101020102" pitchFamily="34" charset="0"/>
              </a:rPr>
              <a:t>Requirements included in The Watercooler newsletter at start of term</a:t>
            </a:r>
          </a:p>
          <a:p>
            <a:pPr lvl="0" defTabSz="914400"/>
            <a:endParaRPr lang="en-US" sz="2400" dirty="0">
              <a:solidFill>
                <a:srgbClr val="333333"/>
              </a:solidFill>
              <a:latin typeface="Kievit Offc" panose="020B0504030101020102" pitchFamily="34" charset="0"/>
            </a:endParaRPr>
          </a:p>
          <a:p>
            <a:pPr marL="342900" lvl="0" indent="-342900" defTabSz="914400">
              <a:buFont typeface="Arial" panose="020B0604020202020204" pitchFamily="34" charset="0"/>
              <a:buChar char="•"/>
            </a:pPr>
            <a:r>
              <a:rPr lang="en-US" sz="2400" dirty="0">
                <a:solidFill>
                  <a:srgbClr val="333333"/>
                </a:solidFill>
                <a:latin typeface="Kievit Offc" panose="020B0504030101020102" pitchFamily="34" charset="0"/>
              </a:rPr>
              <a:t>Faculty Services will send a survey at the beginning of each term to collect syllabi, which they will then post online.</a:t>
            </a:r>
          </a:p>
          <a:p>
            <a:pPr lvl="0" defTabSz="914400"/>
            <a:endParaRPr lang="en-US" sz="2400" dirty="0">
              <a:solidFill>
                <a:srgbClr val="333333"/>
              </a:solidFill>
              <a:latin typeface="Kievit Offc" panose="020B0504030101020102" pitchFamily="34" charset="0"/>
            </a:endParaRPr>
          </a:p>
          <a:p>
            <a:pPr marL="342900" lvl="0" indent="-342900" defTabSz="914400">
              <a:buFont typeface="Arial" panose="020B0604020202020204" pitchFamily="34" charset="0"/>
              <a:buChar char="•"/>
            </a:pPr>
            <a:r>
              <a:rPr lang="en-US" sz="2400" dirty="0">
                <a:solidFill>
                  <a:srgbClr val="333333"/>
                </a:solidFill>
                <a:latin typeface="Kievit Offc" panose="020B0504030101020102" pitchFamily="34" charset="0"/>
              </a:rPr>
              <a:t>There are a number of required syllabus elements, including statements about disabilities access services, student resources for mental health, and student conduct. </a:t>
            </a:r>
          </a:p>
          <a:p>
            <a:pPr lvl="0" defTabSz="914400"/>
            <a:endParaRPr lang="en-US" sz="2400" dirty="0">
              <a:solidFill>
                <a:srgbClr val="333333"/>
              </a:solidFill>
              <a:latin typeface="Kievit Offc" panose="020B0504030101020102" pitchFamily="34" charset="0"/>
            </a:endParaRPr>
          </a:p>
          <a:p>
            <a:pPr marL="342900" lvl="0" indent="-342900" defTabSz="914400">
              <a:buFont typeface="Arial" panose="020B0604020202020204" pitchFamily="34" charset="0"/>
              <a:buChar char="•"/>
            </a:pPr>
            <a:r>
              <a:rPr lang="en-US" sz="2400" dirty="0">
                <a:solidFill>
                  <a:srgbClr val="333333"/>
                </a:solidFill>
                <a:latin typeface="Kievit Offc" panose="020B0504030101020102" pitchFamily="34" charset="0"/>
              </a:rPr>
              <a:t>Syllabus should clearly describe your policies with regard to collaboration, sharing information, working together, plagiarism, and academic misconduct. For help, see DTLE. </a:t>
            </a:r>
          </a:p>
          <a:p>
            <a:pPr lvl="0" defTabSz="914400"/>
            <a:endParaRPr lang="en-US" sz="2400" dirty="0">
              <a:solidFill>
                <a:srgbClr val="333333"/>
              </a:solidFill>
              <a:latin typeface="Kievit Offc" panose="020B0504030101020102" pitchFamily="34" charset="0"/>
            </a:endParaRPr>
          </a:p>
          <a:p>
            <a:pPr marL="342900" lvl="0" indent="-342900" defTabSz="914400">
              <a:buFont typeface="Arial" panose="020B0604020202020204" pitchFamily="34" charset="0"/>
              <a:buChar char="•"/>
            </a:pPr>
            <a:r>
              <a:rPr lang="en-US" sz="2400" dirty="0">
                <a:solidFill>
                  <a:srgbClr val="333333"/>
                </a:solidFill>
                <a:latin typeface="Kievit Offc" panose="020B0504030101020102" pitchFamily="34" charset="0"/>
              </a:rPr>
              <a:t>All mandatory syllabus elements can be found in on COB Canvas page and on </a:t>
            </a:r>
            <a:r>
              <a:rPr lang="en-US" sz="2400" dirty="0" err="1">
                <a:solidFill>
                  <a:srgbClr val="333333"/>
                </a:solidFill>
                <a:latin typeface="Kievit Offc" panose="020B0504030101020102" pitchFamily="34" charset="0"/>
              </a:rPr>
              <a:t>MyCOB</a:t>
            </a:r>
            <a:r>
              <a:rPr lang="en-US" sz="2400" dirty="0">
                <a:solidFill>
                  <a:srgbClr val="333333"/>
                </a:solidFill>
                <a:latin typeface="Kievit Offc" panose="020B0504030101020102" pitchFamily="34" charset="0"/>
              </a:rPr>
              <a:t>. </a:t>
            </a:r>
            <a:endParaRPr lang="en-US" sz="2400" dirty="0">
              <a:solidFill>
                <a:schemeClr val="bg1"/>
              </a:solidFill>
              <a:latin typeface="Kievit Offc" panose="020B0504030101020102" pitchFamily="34" charset="0"/>
            </a:endParaRPr>
          </a:p>
          <a:p>
            <a:pPr lvl="0"/>
            <a:endParaRPr lang="en-US" sz="2400" dirty="0">
              <a:latin typeface="Kievit Offc" panose="020B0504030101020102" pitchFamily="34" charset="0"/>
              <a:cs typeface="Soho Std"/>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3996487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74676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Establishing Office Hours</a:t>
            </a:r>
          </a:p>
          <a:p>
            <a:pPr>
              <a:spcAft>
                <a:spcPts val="600"/>
              </a:spcAft>
            </a:pPr>
            <a:endParaRPr lang="en-US" sz="2400" dirty="0">
              <a:solidFill>
                <a:schemeClr val="accent6">
                  <a:lumMod val="75000"/>
                </a:schemeClr>
              </a:solidFill>
              <a:latin typeface="Kievit Offc" panose="020B0504030101020102" pitchFamily="34" charset="0"/>
              <a:ea typeface="SimSun"/>
            </a:endParaRPr>
          </a:p>
          <a:p>
            <a:pPr marL="342900" indent="-342900">
              <a:spcAft>
                <a:spcPts val="600"/>
              </a:spcAft>
              <a:buFont typeface="Arial"/>
              <a:buChar char="•"/>
            </a:pPr>
            <a:r>
              <a:rPr lang="en-US" sz="3600" dirty="0">
                <a:latin typeface="Kievit Offc" panose="020B0504030101020102" pitchFamily="34" charset="0"/>
                <a:ea typeface="SimSun"/>
              </a:rPr>
              <a:t>Minimum of 3 hours per week.</a:t>
            </a:r>
          </a:p>
          <a:p>
            <a:pPr marL="342900" indent="-342900">
              <a:spcAft>
                <a:spcPts val="600"/>
              </a:spcAft>
              <a:buFont typeface="Arial"/>
              <a:buChar char="•"/>
            </a:pPr>
            <a:r>
              <a:rPr lang="en-US" sz="3600" dirty="0">
                <a:latin typeface="Kievit Offc" panose="020B0504030101020102" pitchFamily="34" charset="0"/>
                <a:ea typeface="SimSun"/>
              </a:rPr>
              <a:t>Hours should be different</a:t>
            </a:r>
            <a:br>
              <a:rPr lang="en-US" sz="3600" dirty="0">
                <a:latin typeface="Kievit Offc" panose="020B0504030101020102" pitchFamily="34" charset="0"/>
                <a:ea typeface="SimSun"/>
              </a:rPr>
            </a:br>
            <a:r>
              <a:rPr lang="en-US" sz="3600" dirty="0">
                <a:latin typeface="Kievit Offc" panose="020B0504030101020102" pitchFamily="34" charset="0"/>
                <a:ea typeface="SimSun"/>
              </a:rPr>
              <a:t>days, times to allow </a:t>
            </a:r>
            <a:br>
              <a:rPr lang="en-US" sz="3600" dirty="0">
                <a:latin typeface="Kievit Offc" panose="020B0504030101020102" pitchFamily="34" charset="0"/>
                <a:ea typeface="SimSun"/>
              </a:rPr>
            </a:br>
            <a:r>
              <a:rPr lang="en-US" sz="3600" dirty="0">
                <a:latin typeface="Kievit Offc" panose="020B0504030101020102" pitchFamily="34" charset="0"/>
                <a:ea typeface="SimSun"/>
              </a:rPr>
              <a:t>maximum student access.</a:t>
            </a:r>
          </a:p>
          <a:p>
            <a:pPr marL="342900" indent="-342900">
              <a:spcAft>
                <a:spcPts val="600"/>
              </a:spcAft>
              <a:buFont typeface="Arial"/>
              <a:buChar char="•"/>
            </a:pPr>
            <a:r>
              <a:rPr lang="en-US" sz="3600" dirty="0">
                <a:latin typeface="Kievit Offc" panose="020B0504030101020102" pitchFamily="34" charset="0"/>
                <a:ea typeface="SimSun"/>
              </a:rPr>
              <a:t>Report  these to Faculty Services (FS) at beginning of each term. Office hours are collected via survey from Faculty Services along with syllabi each term.</a:t>
            </a:r>
          </a:p>
          <a:p>
            <a:pPr marL="342900" indent="-342900">
              <a:spcAft>
                <a:spcPts val="600"/>
              </a:spcAft>
              <a:buFont typeface="Arial"/>
              <a:buChar char="•"/>
            </a:pPr>
            <a:r>
              <a:rPr lang="en-US" sz="3600" dirty="0">
                <a:latin typeface="Kievit Offc" panose="020B0504030101020102" pitchFamily="34" charset="0"/>
                <a:ea typeface="SimSun"/>
                <a:cs typeface="Soho Std"/>
              </a:rPr>
              <a:t>Explain to students what they are!</a:t>
            </a:r>
            <a:endParaRPr lang="en-US" sz="36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pic>
        <p:nvPicPr>
          <p:cNvPr id="2" name="Picture 1" descr="Thomas_Putman-Office_Hours-770x3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8460">
            <a:off x="7488148" y="2129764"/>
            <a:ext cx="6787936" cy="3261736"/>
          </a:xfrm>
          <a:prstGeom prst="rect">
            <a:avLst/>
          </a:prstGeom>
        </p:spPr>
      </p:pic>
    </p:spTree>
    <p:extLst>
      <p:ext uri="{BB962C8B-B14F-4D97-AF65-F5344CB8AC3E}">
        <p14:creationId xmlns:p14="http://schemas.microsoft.com/office/powerpoint/2010/main" val="52439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spcAft>
                <a:spcPts val="1400"/>
              </a:spcAft>
            </a:pPr>
            <a:r>
              <a:rPr lang="en-US" sz="4000" b="1" dirty="0">
                <a:solidFill>
                  <a:srgbClr val="D85A1A"/>
                </a:solidFill>
                <a:latin typeface="Stratum2 Bold" panose="020B0506030000020004" pitchFamily="34" charset="0"/>
                <a:cs typeface="Soho Std"/>
              </a:rPr>
              <a:t>Dead Week</a:t>
            </a:r>
            <a:endParaRPr lang="en-US" sz="4000" b="1" dirty="0">
              <a:solidFill>
                <a:srgbClr val="333333"/>
              </a:solidFill>
              <a:latin typeface="Stratum2 Bold" panose="020B0506030000020004" pitchFamily="34" charset="0"/>
              <a:cs typeface="Soho Std"/>
            </a:endParaRPr>
          </a:p>
          <a:p>
            <a:pPr marL="469900" lvl="1">
              <a:spcAft>
                <a:spcPts val="800"/>
              </a:spcAft>
            </a:pPr>
            <a:r>
              <a:rPr lang="en-US" sz="3200" b="1" dirty="0">
                <a:solidFill>
                  <a:srgbClr val="333333"/>
                </a:solidFill>
                <a:latin typeface="Stratum2 Bold" panose="020B0506030000020004" pitchFamily="34" charset="0"/>
                <a:cs typeface="Soho Std"/>
              </a:rPr>
              <a:t>Academic Regulation #16:</a:t>
            </a:r>
          </a:p>
          <a:p>
            <a:pPr marL="914400" lvl="1" indent="-457200">
              <a:spcAft>
                <a:spcPts val="800"/>
              </a:spcAft>
              <a:buFont typeface="+mj-lt"/>
              <a:buAutoNum type="arabicPeriod"/>
            </a:pPr>
            <a:r>
              <a:rPr lang="en-US" sz="2400" dirty="0">
                <a:latin typeface="Kievit Offc" panose="020B0504030101020102" pitchFamily="34" charset="0"/>
                <a:ea typeface="SimSun"/>
              </a:rPr>
              <a:t>No final, midterm, or comprehensive examinations shall be given during the week preceding final examination week. (Examinations on laboratory work, course material covered by "weekly" or "section" quizzes, television courses, ROTC activities, and physical education activities are allowed.)</a:t>
            </a:r>
          </a:p>
          <a:p>
            <a:pPr marL="914400" lvl="1" indent="-457200">
              <a:spcAft>
                <a:spcPts val="800"/>
              </a:spcAft>
              <a:buFont typeface="+mj-lt"/>
              <a:buAutoNum type="arabicPeriod"/>
            </a:pPr>
            <a:r>
              <a:rPr lang="en-US" sz="2400" dirty="0">
                <a:latin typeface="Kievit Offc" panose="020B0504030101020102" pitchFamily="34" charset="0"/>
                <a:ea typeface="SimSun"/>
              </a:rPr>
              <a:t>Course work shall continue up to finals week. Final examinations shall be given during finals week in accordance with the finals week schedule. If a final examination is not to be given in a course, this action must be approved by the department with notification to the Registrar’s Office. Requests for changes in the time of final examinations will be submitted to the Registrar’s Office.</a:t>
            </a:r>
          </a:p>
          <a:p>
            <a:pPr marL="914400" lvl="1" indent="-457200">
              <a:spcAft>
                <a:spcPts val="800"/>
              </a:spcAft>
              <a:buFont typeface="+mj-lt"/>
              <a:buAutoNum type="arabicPeriod"/>
            </a:pPr>
            <a:endParaRPr lang="en-US" sz="2400" dirty="0">
              <a:latin typeface="Kievit Offc" panose="020B0504030101020102" pitchFamily="34" charset="0"/>
              <a:ea typeface="SimSun"/>
            </a:endParaRPr>
          </a:p>
          <a:p>
            <a:pPr lvl="1">
              <a:spcAft>
                <a:spcPts val="800"/>
              </a:spcAft>
            </a:pPr>
            <a:r>
              <a:rPr lang="en-US" sz="2400" dirty="0">
                <a:latin typeface="Kievit Offc" panose="020B0504030101020102" pitchFamily="34" charset="0"/>
                <a:ea typeface="SimSun"/>
              </a:rPr>
              <a:t>**Academic Regulations: </a:t>
            </a:r>
            <a:r>
              <a:rPr lang="en-US" sz="2400" dirty="0">
                <a:latin typeface="Kievit Offc" panose="020B0504030101020102" pitchFamily="34" charset="0"/>
                <a:ea typeface="SimSun"/>
                <a:hlinkClick r:id="rId2"/>
              </a:rPr>
              <a:t>https://catalog.oregonstate.edu/regulations/#text</a:t>
            </a:r>
            <a:endParaRPr lang="en-US" sz="2400" dirty="0">
              <a:latin typeface="Kievit Offc" panose="020B0504030101020102" pitchFamily="34" charset="0"/>
              <a:ea typeface="SimSun"/>
            </a:endParaRPr>
          </a:p>
          <a:p>
            <a:pPr lvl="1">
              <a:spcAft>
                <a:spcPts val="800"/>
              </a:spcAft>
            </a:pPr>
            <a:r>
              <a:rPr lang="en-US" sz="2400" dirty="0">
                <a:latin typeface="Kievit Offc" panose="020B0504030101020102" pitchFamily="34" charset="0"/>
                <a:ea typeface="SimSun"/>
              </a:rPr>
              <a:t>**Final Examination Policies:  </a:t>
            </a:r>
            <a:r>
              <a:rPr lang="en-US" sz="2400" dirty="0">
                <a:latin typeface="Kievit Offc" panose="020B0504030101020102" pitchFamily="34" charset="0"/>
                <a:ea typeface="SimSun"/>
                <a:hlinkClick r:id="rId3"/>
              </a:rPr>
              <a:t>https://registrar.oregonstate.edu/exam-policies</a:t>
            </a:r>
            <a:endParaRPr lang="en-US" sz="2400" dirty="0">
              <a:latin typeface="Kievit Offc" panose="020B0504030101020102" pitchFamily="34" charset="0"/>
              <a:ea typeface="SimSun"/>
            </a:endParaRPr>
          </a:p>
          <a:p>
            <a:pPr>
              <a:spcAft>
                <a:spcPts val="800"/>
              </a:spcAft>
            </a:pPr>
            <a:endParaRPr lang="en-US" sz="2400" dirty="0">
              <a:latin typeface="Kievit Offc" panose="020B0504030101020102" pitchFamily="34" charset="0"/>
              <a:cs typeface="Soho Std"/>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3132558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17348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Midterms and Final Exams</a:t>
            </a:r>
          </a:p>
          <a:p>
            <a:pPr marL="12700">
              <a:lnSpc>
                <a:spcPct val="100000"/>
              </a:lnSpc>
            </a:pPr>
            <a:endParaRPr lang="en-US" sz="4000" b="1" dirty="0">
              <a:solidFill>
                <a:srgbClr val="333333"/>
              </a:solidFill>
              <a:latin typeface="Stratum2 Bold" panose="020B0506030000020004" pitchFamily="34" charset="0"/>
              <a:cs typeface="Soho Std"/>
            </a:endParaRPr>
          </a:p>
          <a:p>
            <a:pPr marL="923925" indent="-461963" defTabSz="346075">
              <a:spcAft>
                <a:spcPts val="1200"/>
              </a:spcAft>
              <a:buFont typeface="Arial"/>
              <a:buChar char="•"/>
            </a:pPr>
            <a:r>
              <a:rPr lang="en-US" sz="2400" dirty="0">
                <a:latin typeface="Kievit Offc" panose="020B0504030101020102" pitchFamily="34" charset="0"/>
                <a:ea typeface="SimSun"/>
              </a:rPr>
              <a:t>Mid-Terms: Check with your course coordinator about details/expectations.</a:t>
            </a:r>
          </a:p>
          <a:p>
            <a:pPr marL="923925" indent="-461963" defTabSz="346075">
              <a:spcAft>
                <a:spcPts val="1200"/>
              </a:spcAft>
              <a:buFont typeface="Arial"/>
              <a:buChar char="•"/>
            </a:pPr>
            <a:r>
              <a:rPr lang="en-US" sz="2400" dirty="0">
                <a:latin typeface="Kievit Offc" panose="020B0504030101020102" pitchFamily="34" charset="0"/>
                <a:ea typeface="SimSun"/>
              </a:rPr>
              <a:t>Finals: MBA final exams are scheduled at same time as class meetings and take precedence over the posted final exam schedule.</a:t>
            </a:r>
          </a:p>
          <a:p>
            <a:pPr marL="923925" indent="-461963" defTabSz="346075">
              <a:spcAft>
                <a:spcPts val="1200"/>
              </a:spcAft>
            </a:pPr>
            <a:endParaRPr lang="en-US" sz="2400" dirty="0">
              <a:latin typeface="Kievit Offc" panose="020B0504030101020102" pitchFamily="34" charset="0"/>
              <a:ea typeface="SimSun"/>
            </a:endParaRPr>
          </a:p>
          <a:p>
            <a:pPr marL="923925" indent="-461963" defTabSz="346075">
              <a:spcAft>
                <a:spcPts val="1200"/>
              </a:spcAft>
            </a:pPr>
            <a:r>
              <a:rPr lang="en-US" sz="2400" dirty="0">
                <a:latin typeface="Kievit Offc" panose="020B0504030101020102" pitchFamily="34" charset="0"/>
                <a:ea typeface="SimSun"/>
              </a:rPr>
              <a:t>Final Exam Schedule: </a:t>
            </a:r>
            <a:r>
              <a:rPr lang="en-US" sz="2400" dirty="0">
                <a:latin typeface="Kievit Offc" panose="020B0504030101020102" pitchFamily="34" charset="0"/>
                <a:ea typeface="SimSun"/>
                <a:hlinkClick r:id="rId2"/>
              </a:rPr>
              <a:t>https://registrar.oregonstate.edu/final-examination-schedule-group-exams-class-meeting-hours</a:t>
            </a:r>
            <a:endParaRPr lang="en-US" sz="2400" dirty="0">
              <a:latin typeface="Kievit Offc" panose="020B0504030101020102" pitchFamily="34" charset="0"/>
              <a:ea typeface="SimSun"/>
            </a:endParaRPr>
          </a:p>
          <a:p>
            <a:pPr marL="923925" indent="-461963" defTabSz="346075">
              <a:spcAft>
                <a:spcPts val="1200"/>
              </a:spcAft>
              <a:buFont typeface="Arial"/>
              <a:buChar char="•"/>
            </a:pPr>
            <a:r>
              <a:rPr lang="en-US" sz="2400" dirty="0">
                <a:latin typeface="Kievit Offc" panose="020B0504030101020102" pitchFamily="34" charset="0"/>
                <a:ea typeface="SimSun"/>
              </a:rPr>
              <a:t>No final?  </a:t>
            </a:r>
            <a:r>
              <a:rPr lang="en-US" sz="2400" dirty="0">
                <a:solidFill>
                  <a:srgbClr val="FF0000"/>
                </a:solidFill>
                <a:latin typeface="Kievit Offc" panose="020B0504030101020102" pitchFamily="34" charset="0"/>
                <a:ea typeface="SimSun"/>
              </a:rPr>
              <a:t>COB approval required </a:t>
            </a:r>
            <a:r>
              <a:rPr lang="en-US" sz="2400" dirty="0">
                <a:latin typeface="Kievit Offc" panose="020B0504030101020102" pitchFamily="34" charset="0"/>
                <a:ea typeface="SimSun"/>
              </a:rPr>
              <a:t>and notice to Registrar's Office (RO). Contact School Head. </a:t>
            </a:r>
          </a:p>
          <a:p>
            <a:pPr marL="923925" indent="-461963" defTabSz="346075">
              <a:spcAft>
                <a:spcPts val="1200"/>
              </a:spcAft>
              <a:buFont typeface="Arial"/>
              <a:buChar char="•"/>
            </a:pPr>
            <a:r>
              <a:rPr lang="en-US" sz="2400" dirty="0">
                <a:latin typeface="Kievit Offc" panose="020B0504030101020102" pitchFamily="34" charset="0"/>
                <a:ea typeface="SimSun"/>
              </a:rPr>
              <a:t>Contact Carrie Stampe with questions or to request change to scheduled exam time. </a:t>
            </a:r>
          </a:p>
          <a:p>
            <a:pPr marL="923925" lvl="0" indent="-461963" defTabSz="346075">
              <a:spcAft>
                <a:spcPts val="1200"/>
              </a:spcAft>
            </a:pPr>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79791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Submitting Grades</a:t>
            </a:r>
          </a:p>
          <a:p>
            <a:endParaRPr lang="en-US" sz="2400" dirty="0">
              <a:latin typeface="Stratum2 Black" panose="020B0506030000020004" pitchFamily="34" charset="0"/>
              <a:ea typeface="SimSun"/>
            </a:endParaRPr>
          </a:p>
          <a:p>
            <a:r>
              <a:rPr lang="en-US" sz="2400" dirty="0">
                <a:latin typeface="Kievit Offc" panose="020B0504030101020102" pitchFamily="34" charset="0"/>
                <a:ea typeface="SimSun"/>
              </a:rPr>
              <a:t>Due by noon on Monday following Finals Week.</a:t>
            </a:r>
          </a:p>
          <a:p>
            <a:r>
              <a:rPr lang="en-US" sz="2400" dirty="0">
                <a:latin typeface="Kievit Offc" panose="020B0504030101020102" pitchFamily="34" charset="0"/>
                <a:ea typeface="SimSun"/>
              </a:rPr>
              <a:t>	</a:t>
            </a:r>
          </a:p>
          <a:p>
            <a:r>
              <a:rPr lang="en-US" sz="2400" dirty="0">
                <a:latin typeface="Kievit Offc" panose="020B0504030101020102" pitchFamily="34" charset="0"/>
                <a:ea typeface="SimSun"/>
              </a:rPr>
              <a:t>Prelim grades for graduating seniors due Spring Term (3 weeks earlier than final grades).</a:t>
            </a:r>
          </a:p>
          <a:p>
            <a:endParaRPr lang="en-US" sz="2400" dirty="0">
              <a:latin typeface="Kievit Offc" panose="020B0504030101020102" pitchFamily="34" charset="0"/>
              <a:ea typeface="SimSun"/>
            </a:endParaRPr>
          </a:p>
          <a:p>
            <a:r>
              <a:rPr lang="en-US" sz="2400" dirty="0">
                <a:latin typeface="Kievit Offc" panose="020B0504030101020102" pitchFamily="34" charset="0"/>
                <a:ea typeface="SimSun"/>
              </a:rPr>
              <a:t>Grades are submitted online at </a:t>
            </a:r>
            <a:r>
              <a:rPr lang="en-US" sz="2400" dirty="0" err="1">
                <a:latin typeface="Kievit Offc" panose="020B0504030101020102" pitchFamily="34" charset="0"/>
                <a:ea typeface="SimSun"/>
              </a:rPr>
              <a:t>MyOSU</a:t>
            </a:r>
            <a:r>
              <a:rPr lang="en-US" sz="2400" dirty="0">
                <a:latin typeface="Kievit Offc" panose="020B0504030101020102" pitchFamily="34" charset="0"/>
                <a:ea typeface="SimSun"/>
              </a:rPr>
              <a:t> Portal: </a:t>
            </a:r>
            <a:r>
              <a:rPr lang="en-US" sz="2400" dirty="0" err="1">
                <a:latin typeface="Kievit Offc" panose="020B0504030101020102" pitchFamily="34" charset="0"/>
                <a:ea typeface="SimSun"/>
                <a:hlinkClick r:id="rId2" action="ppaction://hlinkfile"/>
              </a:rPr>
              <a:t>myosu.oregonstate.edu</a:t>
            </a:r>
            <a:endParaRPr lang="en-US" sz="2400" dirty="0">
              <a:latin typeface="Kievit Offc" panose="020B0504030101020102" pitchFamily="34" charset="0"/>
              <a:ea typeface="SimSun"/>
            </a:endParaRPr>
          </a:p>
          <a:p>
            <a:endParaRPr lang="en-US" sz="2400" dirty="0">
              <a:latin typeface="Kievit Offc" panose="020B0504030101020102" pitchFamily="34" charset="0"/>
              <a:ea typeface="SimSun"/>
            </a:endParaRPr>
          </a:p>
          <a:p>
            <a:r>
              <a:rPr lang="en-US" sz="2400" dirty="0">
                <a:latin typeface="Kievit Offc" panose="020B0504030101020102" pitchFamily="34" charset="0"/>
                <a:ea typeface="SimSun"/>
              </a:rPr>
              <a:t>Sign in with ONID username and password, choose “Faculty and Advisors,” then  “Final Grade Menu” choice to enter your grades:</a:t>
            </a:r>
          </a:p>
          <a:p>
            <a:r>
              <a:rPr lang="en-US" sz="2400" dirty="0">
                <a:latin typeface="Kievit Offc" panose="020B0504030101020102" pitchFamily="34" charset="0"/>
                <a:ea typeface="SimSun"/>
              </a:rPr>
              <a:t>	- Final Grades - Keyed entry</a:t>
            </a:r>
          </a:p>
          <a:p>
            <a:r>
              <a:rPr lang="en-US" sz="2400" dirty="0">
                <a:latin typeface="Kievit Offc" panose="020B0504030101020102" pitchFamily="34" charset="0"/>
                <a:ea typeface="SimSun"/>
              </a:rPr>
              <a:t>	- Final Grades - File upload </a:t>
            </a:r>
          </a:p>
          <a:p>
            <a:r>
              <a:rPr lang="en-US" sz="2400" dirty="0">
                <a:latin typeface="Kievit Offc" panose="020B0504030101020102" pitchFamily="34" charset="0"/>
                <a:ea typeface="SimSun"/>
              </a:rPr>
              <a:t>	- View Missing Final Grades</a:t>
            </a:r>
          </a:p>
          <a:p>
            <a:r>
              <a:rPr lang="en-US" sz="2400" dirty="0">
                <a:latin typeface="Kievit Offc" panose="020B0504030101020102" pitchFamily="34" charset="0"/>
                <a:ea typeface="SimSun"/>
              </a:rPr>
              <a:t>      - Final Grades – Change Posted Grades</a:t>
            </a:r>
          </a:p>
          <a:p>
            <a:endParaRPr lang="en-US" sz="2400" dirty="0">
              <a:latin typeface="Kievit Offc" panose="020B0504030101020102" pitchFamily="34" charset="0"/>
              <a:ea typeface="SimSun"/>
              <a:cs typeface="Soho Std"/>
            </a:endParaRPr>
          </a:p>
          <a:p>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8278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919196"/>
            <a:ext cx="11887200" cy="6270602"/>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Introductions  </a:t>
            </a:r>
            <a:endParaRPr lang="en-US" sz="2000" dirty="0">
              <a:solidFill>
                <a:srgbClr val="615042"/>
              </a:solidFill>
              <a:latin typeface="Leitura Sans Grot 1" panose="02000506000000020004" pitchFamily="50" charset="0"/>
              <a:cs typeface="LeituraSans-Grot 2"/>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5" name="object 5"/>
          <p:cNvSpPr txBox="1"/>
          <p:nvPr/>
        </p:nvSpPr>
        <p:spPr>
          <a:xfrm>
            <a:off x="1358900" y="4054497"/>
            <a:ext cx="5248910" cy="9810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
        <p:nvSpPr>
          <p:cNvPr id="2" name="Rectangle 1"/>
          <p:cNvSpPr/>
          <p:nvPr/>
        </p:nvSpPr>
        <p:spPr>
          <a:xfrm>
            <a:off x="1295400" y="1219200"/>
            <a:ext cx="4800600" cy="3354765"/>
          </a:xfrm>
          <a:prstGeom prst="rect">
            <a:avLst/>
          </a:prstGeom>
        </p:spPr>
        <p:txBody>
          <a:bodyPr wrap="square">
            <a:spAutoFit/>
          </a:bodyPr>
          <a:lstStyle/>
          <a:p>
            <a:pPr marL="571500" lvl="0" indent="-571500">
              <a:buFont typeface="Arial" panose="020B0604020202020204" pitchFamily="34" charset="0"/>
              <a:buChar char="•"/>
            </a:pPr>
            <a:endParaRPr lang="en-US" sz="4400" b="1" dirty="0">
              <a:solidFill>
                <a:prstClr val="black"/>
              </a:solidFill>
              <a:latin typeface="Kievit Offc" panose="020B0504030101020102" pitchFamily="34" charset="0"/>
            </a:endParaRPr>
          </a:p>
          <a:p>
            <a:pPr marL="571500" lvl="0" indent="-571500">
              <a:buFont typeface="Arial" panose="020B0604020202020204" pitchFamily="34" charset="0"/>
              <a:buChar char="•"/>
            </a:pPr>
            <a:r>
              <a:rPr lang="en-US" sz="2800" dirty="0">
                <a:solidFill>
                  <a:prstClr val="black"/>
                </a:solidFill>
                <a:latin typeface="Kievit Offc" panose="020B0504030101020102" pitchFamily="34" charset="0"/>
              </a:rPr>
              <a:t>Your name</a:t>
            </a:r>
          </a:p>
          <a:p>
            <a:pPr marL="571500" lvl="0" indent="-571500">
              <a:buFont typeface="Arial" panose="020B0604020202020204" pitchFamily="34" charset="0"/>
              <a:buChar char="•"/>
            </a:pPr>
            <a:r>
              <a:rPr lang="en-US" sz="2800" dirty="0">
                <a:solidFill>
                  <a:prstClr val="black"/>
                </a:solidFill>
                <a:latin typeface="Kievit Offc" panose="020B0504030101020102" pitchFamily="34" charset="0"/>
              </a:rPr>
              <a:t>Your hometown </a:t>
            </a:r>
          </a:p>
          <a:p>
            <a:pPr marL="571500" lvl="0" indent="-571500">
              <a:buFont typeface="Arial" panose="020B0604020202020204" pitchFamily="34" charset="0"/>
              <a:buChar char="•"/>
            </a:pPr>
            <a:r>
              <a:rPr lang="en-US" sz="2800" dirty="0">
                <a:solidFill>
                  <a:prstClr val="black"/>
                </a:solidFill>
                <a:latin typeface="Kievit Offc" panose="020B0504030101020102" pitchFamily="34" charset="0"/>
              </a:rPr>
              <a:t>Your teaching area or role at the College or OSU </a:t>
            </a:r>
          </a:p>
          <a:p>
            <a:pPr lvl="0"/>
            <a:r>
              <a:rPr lang="en-US" sz="2800" dirty="0">
                <a:solidFill>
                  <a:prstClr val="black"/>
                </a:solidFill>
                <a:latin typeface="Kievit Offc" panose="020B0504030101020102" pitchFamily="34" charset="0"/>
              </a:rPr>
              <a:t>	</a:t>
            </a:r>
            <a:endParaRPr lang="en-US" sz="4400" b="1" dirty="0">
              <a:solidFill>
                <a:prstClr val="black"/>
              </a:solidFill>
              <a:latin typeface="Kievit Offc" panose="020B0504030101020102" pitchFamily="34" charset="0"/>
            </a:endParaRPr>
          </a:p>
        </p:txBody>
      </p:sp>
      <p:pic>
        <p:nvPicPr>
          <p:cNvPr id="7" name="Picture 6" descr="getting-to-know-audience-400x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524000"/>
            <a:ext cx="7391400" cy="5543550"/>
          </a:xfrm>
          <a:prstGeom prst="rect">
            <a:avLst/>
          </a:prstGeom>
        </p:spPr>
      </p:pic>
    </p:spTree>
    <p:extLst>
      <p:ext uri="{BB962C8B-B14F-4D97-AF65-F5344CB8AC3E}">
        <p14:creationId xmlns:p14="http://schemas.microsoft.com/office/powerpoint/2010/main" val="135275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Grading</a:t>
            </a:r>
          </a:p>
          <a:p>
            <a:pPr marL="12700">
              <a:lnSpc>
                <a:spcPct val="100000"/>
              </a:lnSpc>
            </a:pPr>
            <a:endParaRPr lang="en-US" sz="2400" b="1" dirty="0">
              <a:solidFill>
                <a:srgbClr val="D85A1A"/>
              </a:solidFill>
              <a:latin typeface="Stratum2 Bold" panose="020B0506030000020004" pitchFamily="34" charset="0"/>
              <a:ea typeface="SimSun"/>
            </a:endParaRPr>
          </a:p>
          <a:p>
            <a:pPr marL="12700">
              <a:lnSpc>
                <a:spcPct val="100000"/>
              </a:lnSpc>
            </a:pPr>
            <a:r>
              <a:rPr lang="en-US" sz="2400" b="1" dirty="0">
                <a:latin typeface="Kievit Offc" panose="020B0504030101020102" pitchFamily="34" charset="0"/>
                <a:ea typeface="SimSun"/>
              </a:rPr>
              <a:t>Use of “I” grade – incomplete</a:t>
            </a:r>
            <a:br>
              <a:rPr lang="en-US" sz="2400" dirty="0">
                <a:latin typeface="Kievit Offc" panose="020B0504030101020102" pitchFamily="34" charset="0"/>
                <a:ea typeface="SimSun"/>
              </a:rPr>
            </a:br>
            <a:r>
              <a:rPr lang="en-US" sz="2400" dirty="0">
                <a:latin typeface="Kievit Offc" panose="020B0504030101020102" pitchFamily="34" charset="0"/>
                <a:ea typeface="SimSun"/>
              </a:rPr>
              <a:t>OSU standards control issuing of “I” grade.  Instructor must also list the student’s grade if the incomplete work is not completed, which will become the grade for the course if no action is taken within one year. </a:t>
            </a:r>
          </a:p>
          <a:p>
            <a:r>
              <a:rPr lang="en-US" sz="2400" dirty="0">
                <a:latin typeface="Kievit Offc" panose="020B0504030101020102" pitchFamily="34" charset="0"/>
                <a:ea typeface="SimSun"/>
              </a:rPr>
              <a:t>                                </a:t>
            </a:r>
            <a:br>
              <a:rPr lang="en-US" sz="2400" dirty="0">
                <a:latin typeface="Kievit Offc" panose="020B0504030101020102" pitchFamily="34" charset="0"/>
                <a:ea typeface="SimSun"/>
              </a:rPr>
            </a:br>
            <a:r>
              <a:rPr lang="en-US" sz="2400" b="1" dirty="0">
                <a:latin typeface="Kievit Offc" panose="020B0504030101020102" pitchFamily="34" charset="0"/>
                <a:ea typeface="SimSun"/>
              </a:rPr>
              <a:t>Norms</a:t>
            </a:r>
          </a:p>
          <a:p>
            <a:r>
              <a:rPr lang="en-US" sz="2400" dirty="0">
                <a:latin typeface="Kievit Offc" panose="020B0504030101020102" pitchFamily="34" charset="0"/>
                <a:ea typeface="SimSun"/>
              </a:rPr>
              <a:t>Historical grade distribution norms exist for most classes.  Likely to be variation among sections; staying close to COB norms promotes fairness for students having different instructors for same classes.  Talk to your course coordinator and program leads, and discuss +/- grades, too.</a:t>
            </a:r>
          </a:p>
          <a:p>
            <a:endParaRPr lang="en-US" sz="2400" dirty="0">
              <a:latin typeface="Kievit Offc" panose="020B0504030101020102" pitchFamily="34" charset="0"/>
              <a:ea typeface="SimSun"/>
              <a:cs typeface="Soho Std"/>
            </a:endParaRPr>
          </a:p>
          <a:p>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213406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t_neutrality_education-e142608281549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58" y="-152401"/>
            <a:ext cx="14601542" cy="9235475"/>
          </a:xfrm>
          <a:prstGeom prst="rect">
            <a:avLst/>
          </a:prstGeom>
        </p:spPr>
      </p:pic>
      <p:sp>
        <p:nvSpPr>
          <p:cNvPr id="3" name="TextBox 2"/>
          <p:cNvSpPr txBox="1"/>
          <p:nvPr/>
        </p:nvSpPr>
        <p:spPr>
          <a:xfrm>
            <a:off x="2057400" y="6019800"/>
            <a:ext cx="12138760" cy="1446550"/>
          </a:xfrm>
          <a:prstGeom prst="rect">
            <a:avLst/>
          </a:prstGeom>
          <a:noFill/>
        </p:spPr>
        <p:txBody>
          <a:bodyPr wrap="none" rtlCol="0">
            <a:spAutoFit/>
          </a:bodyPr>
          <a:lstStyle/>
          <a:p>
            <a:r>
              <a:rPr lang="en-US" sz="8800" dirty="0">
                <a:solidFill>
                  <a:schemeClr val="bg1"/>
                </a:solidFill>
              </a:rPr>
              <a:t>TOOLS, RESOURCES, TECH</a:t>
            </a:r>
          </a:p>
        </p:txBody>
      </p:sp>
    </p:spTree>
    <p:extLst>
      <p:ext uri="{BB962C8B-B14F-4D97-AF65-F5344CB8AC3E}">
        <p14:creationId xmlns:p14="http://schemas.microsoft.com/office/powerpoint/2010/main" val="359026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9-17 at 7.1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371600"/>
            <a:ext cx="10896600" cy="6708538"/>
          </a:xfrm>
          <a:prstGeom prst="rect">
            <a:avLst/>
          </a:prstGeom>
        </p:spPr>
      </p:pic>
      <p:sp>
        <p:nvSpPr>
          <p:cNvPr id="3" name="Rectangle 2"/>
          <p:cNvSpPr/>
          <p:nvPr/>
        </p:nvSpPr>
        <p:spPr>
          <a:xfrm>
            <a:off x="762000" y="381000"/>
            <a:ext cx="13101413" cy="769441"/>
          </a:xfrm>
          <a:prstGeom prst="rect">
            <a:avLst/>
          </a:prstGeom>
        </p:spPr>
        <p:txBody>
          <a:bodyPr wrap="none">
            <a:spAutoFit/>
          </a:bodyPr>
          <a:lstStyle/>
          <a:p>
            <a:pPr marL="12700">
              <a:lnSpc>
                <a:spcPct val="100000"/>
              </a:lnSpc>
            </a:pPr>
            <a:r>
              <a:rPr lang="en-US" sz="4400" b="1" dirty="0">
                <a:solidFill>
                  <a:srgbClr val="D85A1A"/>
                </a:solidFill>
                <a:latin typeface="Stratum2 Bold" panose="020B0506030000020004" pitchFamily="34" charset="0"/>
                <a:cs typeface="Soho Std"/>
              </a:rPr>
              <a:t>One Stop Shop—Faculty/Staff Development Site</a:t>
            </a:r>
          </a:p>
        </p:txBody>
      </p:sp>
    </p:spTree>
    <p:extLst>
      <p:ext uri="{BB962C8B-B14F-4D97-AF65-F5344CB8AC3E}">
        <p14:creationId xmlns:p14="http://schemas.microsoft.com/office/powerpoint/2010/main" val="175833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8778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Teaching Support</a:t>
            </a:r>
          </a:p>
          <a:p>
            <a:pPr marL="12700" marR="12700">
              <a:lnSpc>
                <a:spcPct val="100000"/>
              </a:lnSpc>
            </a:pPr>
            <a:r>
              <a:rPr lang="en-US" sz="2400" dirty="0">
                <a:latin typeface="Kievit Offc" panose="020B0504030101020102" pitchFamily="34" charset="0"/>
                <a:cs typeface="Soho Std"/>
              </a:rPr>
              <a:t>                   </a:t>
            </a:r>
            <a:br>
              <a:rPr lang="en-US" sz="2400" dirty="0">
                <a:latin typeface="Kievit Offc" panose="020B0504030101020102" pitchFamily="34" charset="0"/>
                <a:cs typeface="Soho Std"/>
              </a:rPr>
            </a:br>
            <a:r>
              <a:rPr lang="en-US" sz="3200" b="1" dirty="0">
                <a:latin typeface="Kievit Offc" panose="020B0504030101020102" pitchFamily="34" charset="0"/>
                <a:cs typeface="Soho Std"/>
              </a:rPr>
              <a:t>Faculty Services </a:t>
            </a:r>
            <a:r>
              <a:rPr lang="en-US" sz="3200" dirty="0">
                <a:latin typeface="Kievit Offc" panose="020B0504030101020102" pitchFamily="34" charset="0"/>
                <a:cs typeface="Soho Std"/>
              </a:rPr>
              <a:t>– 302 Austin Hall</a:t>
            </a:r>
          </a:p>
          <a:p>
            <a:pPr marL="465138" marR="12700">
              <a:lnSpc>
                <a:spcPct val="100000"/>
              </a:lnSpc>
            </a:pPr>
            <a:r>
              <a:rPr lang="en-US" sz="3200" dirty="0">
                <a:latin typeface="Kievit Offc" panose="020B0504030101020102" pitchFamily="34" charset="0"/>
                <a:cs typeface="Soho Std"/>
              </a:rPr>
              <a:t>Tracy Speelhoffer, Manager | Brian Seale, Office Mngr. | John Womack, Info Tech Consultant	</a:t>
            </a:r>
          </a:p>
          <a:p>
            <a:pPr marL="12700" marR="12700">
              <a:lnSpc>
                <a:spcPct val="100000"/>
              </a:lnSpc>
            </a:pPr>
            <a:r>
              <a:rPr lang="en-US" sz="3200" dirty="0">
                <a:latin typeface="Kievit Offc" panose="020B0504030101020102" pitchFamily="34" charset="0"/>
                <a:cs typeface="Soho Std"/>
              </a:rPr>
              <a:t>	*   Printing/copying/scanning services for classes </a:t>
            </a:r>
          </a:p>
          <a:p>
            <a:pPr marL="12700" marR="12700">
              <a:lnSpc>
                <a:spcPct val="100000"/>
              </a:lnSpc>
            </a:pPr>
            <a:r>
              <a:rPr lang="en-US" sz="3200" dirty="0">
                <a:latin typeface="Kievit Offc" panose="020B0504030101020102" pitchFamily="34" charset="0"/>
                <a:cs typeface="Soho Std"/>
              </a:rPr>
              <a:t>	*   Office/building keys and access</a:t>
            </a:r>
          </a:p>
          <a:p>
            <a:pPr marL="12700" marR="12700">
              <a:lnSpc>
                <a:spcPct val="100000"/>
              </a:lnSpc>
            </a:pPr>
            <a:r>
              <a:rPr lang="en-US" sz="3200" dirty="0">
                <a:latin typeface="Kievit Offc" panose="020B0504030101020102" pitchFamily="34" charset="0"/>
                <a:cs typeface="Soho Std"/>
              </a:rPr>
              <a:t>	*   Student assistant hiring</a:t>
            </a:r>
          </a:p>
          <a:p>
            <a:pPr marL="12700" marR="12700">
              <a:lnSpc>
                <a:spcPct val="100000"/>
              </a:lnSpc>
            </a:pPr>
            <a:r>
              <a:rPr lang="en-US" sz="3200" dirty="0">
                <a:latin typeface="Kievit Offc" panose="020B0504030101020102" pitchFamily="34" charset="0"/>
                <a:cs typeface="Soho Std"/>
              </a:rPr>
              <a:t>	*   Office supplies,  other support as needed - just ask! </a:t>
            </a:r>
            <a:endParaRPr lang="en-US" sz="3200" dirty="0">
              <a:solidFill>
                <a:srgbClr val="FFFFFF"/>
              </a:solidFill>
              <a:latin typeface="Stratum2 Bold" panose="020B0506030000020004" pitchFamily="34" charset="0"/>
              <a:cs typeface="Soho Std"/>
            </a:endParaRPr>
          </a:p>
        </p:txBody>
      </p:sp>
      <p:sp>
        <p:nvSpPr>
          <p:cNvPr id="5" name="object 5"/>
          <p:cNvSpPr txBox="1"/>
          <p:nvPr/>
        </p:nvSpPr>
        <p:spPr>
          <a:xfrm>
            <a:off x="1358900" y="4054497"/>
            <a:ext cx="5248910" cy="9810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56236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2362199"/>
            <a:ext cx="11887200" cy="4887901"/>
          </a:xfrm>
          <a:prstGeom prst="rect">
            <a:avLst/>
          </a:prstGeom>
        </p:spPr>
        <p:txBody>
          <a:bodyPr vert="horz" wrap="square" lIns="0" tIns="0" rIns="0" bIns="0" rtlCol="0">
            <a:noAutofit/>
          </a:bodyPr>
          <a:lstStyle/>
          <a:p>
            <a:pPr marL="12700">
              <a:lnSpc>
                <a:spcPct val="100000"/>
              </a:lnSpc>
            </a:pPr>
            <a:endParaRPr lang="en-US" sz="2400" dirty="0">
              <a:solidFill>
                <a:srgbClr val="333333"/>
              </a:solidFill>
              <a:latin typeface="KievitPro-Regular" panose="020B0504030101020102" pitchFamily="34" charset="0"/>
              <a:cs typeface="LeituraSans-Grot 2"/>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5" name="object 5"/>
          <p:cNvSpPr txBox="1"/>
          <p:nvPr/>
        </p:nvSpPr>
        <p:spPr>
          <a:xfrm>
            <a:off x="1358900" y="4054497"/>
            <a:ext cx="5248910" cy="9810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
        <p:nvSpPr>
          <p:cNvPr id="7" name="Rectangle 6"/>
          <p:cNvSpPr/>
          <p:nvPr/>
        </p:nvSpPr>
        <p:spPr>
          <a:xfrm>
            <a:off x="1219200" y="1297496"/>
            <a:ext cx="12268200" cy="6909583"/>
          </a:xfrm>
          <a:prstGeom prst="rect">
            <a:avLst/>
          </a:prstGeom>
        </p:spPr>
        <p:txBody>
          <a:bodyPr wrap="square">
            <a:spAutoFit/>
          </a:bodyPr>
          <a:lstStyle/>
          <a:p>
            <a:pPr marL="285750" indent="-285750">
              <a:spcAft>
                <a:spcPts val="600"/>
              </a:spcAft>
              <a:buFont typeface="Wingdings" panose="05000000000000000000" pitchFamily="2" charset="2"/>
              <a:buChar char="Ø"/>
            </a:pPr>
            <a:r>
              <a:rPr lang="en-US" sz="2400" dirty="0"/>
              <a:t>Advising works with COB majors, minors, and other OSU students who are interested in changing to one of our majors.</a:t>
            </a:r>
          </a:p>
          <a:p>
            <a:pPr marL="285750" indent="-285750">
              <a:spcAft>
                <a:spcPts val="600"/>
              </a:spcAft>
              <a:buFont typeface="Wingdings" panose="05000000000000000000" pitchFamily="2" charset="2"/>
              <a:buChar char="Ø"/>
            </a:pPr>
            <a:r>
              <a:rPr lang="en-US" sz="2400" dirty="0"/>
              <a:t>Many other majors on campus have business classes woven into their requirements, so more than COB students may be in your classes.</a:t>
            </a:r>
          </a:p>
          <a:p>
            <a:pPr marL="285750" lvl="0" indent="-285750">
              <a:spcAft>
                <a:spcPts val="600"/>
              </a:spcAft>
              <a:buFont typeface="Wingdings" panose="05000000000000000000" pitchFamily="2" charset="2"/>
              <a:buChar char="Ø"/>
            </a:pPr>
            <a:r>
              <a:rPr lang="en-US" sz="2400" dirty="0"/>
              <a:t>Students may ask you about:</a:t>
            </a:r>
          </a:p>
          <a:p>
            <a:pPr marL="742950" lvl="1" indent="-285750">
              <a:spcAft>
                <a:spcPts val="600"/>
              </a:spcAft>
              <a:buFont typeface="Wingdings" panose="05000000000000000000" pitchFamily="2" charset="2"/>
              <a:buChar char="Ø"/>
            </a:pPr>
            <a:r>
              <a:rPr lang="en-US" sz="2400" dirty="0"/>
              <a:t>Access to a closed class</a:t>
            </a:r>
          </a:p>
          <a:p>
            <a:pPr marL="742950" lvl="1" indent="-285750">
              <a:spcAft>
                <a:spcPts val="600"/>
              </a:spcAft>
              <a:buFont typeface="Wingdings" panose="05000000000000000000" pitchFamily="2" charset="2"/>
              <a:buChar char="Ø"/>
            </a:pPr>
            <a:r>
              <a:rPr lang="en-US" sz="2400" dirty="0"/>
              <a:t>BA/DSGN 410 Learning Agreements</a:t>
            </a:r>
          </a:p>
          <a:p>
            <a:pPr marL="742950" lvl="1" indent="-285750">
              <a:spcAft>
                <a:spcPts val="600"/>
              </a:spcAft>
              <a:buFont typeface="Wingdings" panose="05000000000000000000" pitchFamily="2" charset="2"/>
              <a:buChar char="Ø"/>
            </a:pPr>
            <a:r>
              <a:rPr lang="en-US" sz="2400" dirty="0"/>
              <a:t>Pre-</a:t>
            </a:r>
            <a:r>
              <a:rPr lang="en-US" sz="2400" dirty="0" err="1"/>
              <a:t>Req</a:t>
            </a:r>
            <a:r>
              <a:rPr lang="en-US" sz="2400" dirty="0"/>
              <a:t> waivers</a:t>
            </a:r>
          </a:p>
          <a:p>
            <a:pPr marL="742950" lvl="1" indent="-285750">
              <a:spcAft>
                <a:spcPts val="600"/>
              </a:spcAft>
              <a:buFont typeface="Wingdings" panose="05000000000000000000" pitchFamily="2" charset="2"/>
              <a:buChar char="Ø"/>
            </a:pPr>
            <a:r>
              <a:rPr lang="en-US" sz="2400" dirty="0"/>
              <a:t>Grade Changes</a:t>
            </a:r>
          </a:p>
          <a:p>
            <a:pPr marL="742950" lvl="1" indent="-285750">
              <a:spcAft>
                <a:spcPts val="600"/>
              </a:spcAft>
              <a:buFont typeface="Wingdings" panose="05000000000000000000" pitchFamily="2" charset="2"/>
              <a:buChar char="Ø"/>
            </a:pPr>
            <a:r>
              <a:rPr lang="en-US" sz="2400" dirty="0"/>
              <a:t>Withdrawing from your class or from the term due to hardship</a:t>
            </a:r>
          </a:p>
          <a:p>
            <a:pPr marL="742950" lvl="1" indent="-285750">
              <a:spcAft>
                <a:spcPts val="600"/>
              </a:spcAft>
              <a:buFont typeface="Wingdings" panose="05000000000000000000" pitchFamily="2" charset="2"/>
              <a:buChar char="Ø"/>
            </a:pPr>
            <a:r>
              <a:rPr lang="en-US" sz="2400" dirty="0"/>
              <a:t>Incompletes</a:t>
            </a:r>
          </a:p>
          <a:p>
            <a:pPr marL="742950" lvl="1" indent="-285750">
              <a:spcAft>
                <a:spcPts val="600"/>
              </a:spcAft>
              <a:buFont typeface="Wingdings" panose="05000000000000000000" pitchFamily="2" charset="2"/>
              <a:buChar char="Ø"/>
            </a:pPr>
            <a:r>
              <a:rPr lang="en-US" sz="2400" dirty="0"/>
              <a:t>Signing a Late Change of Registration petition</a:t>
            </a:r>
          </a:p>
          <a:p>
            <a:pPr marL="285750" lvl="0" indent="-285750">
              <a:spcAft>
                <a:spcPts val="600"/>
              </a:spcAft>
              <a:buFont typeface="Wingdings" panose="05000000000000000000" pitchFamily="2" charset="2"/>
              <a:buChar char="Ø"/>
            </a:pPr>
            <a:r>
              <a:rPr lang="en-US" sz="2400" dirty="0"/>
              <a:t>To graduate, students need:</a:t>
            </a:r>
          </a:p>
          <a:p>
            <a:pPr marL="742950" lvl="1" indent="-285750">
              <a:spcAft>
                <a:spcPts val="600"/>
              </a:spcAft>
              <a:buFont typeface="Wingdings" panose="05000000000000000000" pitchFamily="2" charset="2"/>
              <a:buChar char="Ø"/>
            </a:pPr>
            <a:r>
              <a:rPr lang="en-US" sz="2400" dirty="0"/>
              <a:t>A grade of C- or higher in COB program courses</a:t>
            </a:r>
          </a:p>
          <a:p>
            <a:pPr marL="742950" lvl="1" indent="-285750">
              <a:spcAft>
                <a:spcPts val="600"/>
              </a:spcAft>
              <a:buFont typeface="Wingdings" panose="05000000000000000000" pitchFamily="2" charset="2"/>
              <a:buChar char="Ø"/>
            </a:pPr>
            <a:r>
              <a:rPr lang="en-US" sz="2400" dirty="0"/>
              <a:t>An OSU COB GPA of a 2.5</a:t>
            </a:r>
          </a:p>
          <a:p>
            <a:pPr lvl="0"/>
            <a:endParaRPr lang="en-US" dirty="0"/>
          </a:p>
        </p:txBody>
      </p:sp>
      <p:sp>
        <p:nvSpPr>
          <p:cNvPr id="8" name="TextBox 7"/>
          <p:cNvSpPr txBox="1"/>
          <p:nvPr/>
        </p:nvSpPr>
        <p:spPr>
          <a:xfrm>
            <a:off x="1502410" y="584804"/>
            <a:ext cx="11375390" cy="707886"/>
          </a:xfrm>
          <a:prstGeom prst="rect">
            <a:avLst/>
          </a:prstGeom>
          <a:noFill/>
        </p:spPr>
        <p:txBody>
          <a:bodyPr wrap="square" rtlCol="0">
            <a:spAutoFit/>
          </a:bodyPr>
          <a:lstStyle/>
          <a:p>
            <a:pPr algn="ctr"/>
            <a:r>
              <a:rPr lang="en-US" sz="4000" b="1" dirty="0">
                <a:solidFill>
                  <a:srgbClr val="E46C0A"/>
                </a:solidFill>
              </a:rPr>
              <a:t>ADVISING!</a:t>
            </a:r>
          </a:p>
        </p:txBody>
      </p:sp>
    </p:spTree>
    <p:extLst>
      <p:ext uri="{BB962C8B-B14F-4D97-AF65-F5344CB8AC3E}">
        <p14:creationId xmlns:p14="http://schemas.microsoft.com/office/powerpoint/2010/main" val="1882018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58900" y="762000"/>
            <a:ext cx="121285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Administrative &amp; Teaching Support – University Resources</a:t>
            </a:r>
          </a:p>
          <a:p>
            <a:pPr marL="12700">
              <a:lnSpc>
                <a:spcPct val="100000"/>
              </a:lnSpc>
            </a:pPr>
            <a:endParaRPr lang="en-US" sz="4000" b="1" dirty="0">
              <a:solidFill>
                <a:srgbClr val="D85A1A"/>
              </a:solidFill>
              <a:latin typeface="Stratum2 Bold" panose="020B0506030000020004" pitchFamily="34" charset="0"/>
              <a:cs typeface="Soho Std"/>
            </a:endParaRPr>
          </a:p>
          <a:p>
            <a:r>
              <a:rPr lang="en-US" sz="2400" dirty="0">
                <a:latin typeface="Kievit Offc" panose="020B0504030101020102" pitchFamily="34" charset="0"/>
                <a:ea typeface="SimSun"/>
              </a:rPr>
              <a:t>OSU Service Desk:  x7-3474,  also for info about OSU site licenses</a:t>
            </a:r>
          </a:p>
          <a:p>
            <a:br>
              <a:rPr lang="en-US" sz="2400" dirty="0">
                <a:latin typeface="Kievit Offc" panose="020B0504030101020102" pitchFamily="34" charset="0"/>
                <a:ea typeface="SimSun"/>
              </a:rPr>
            </a:br>
            <a:r>
              <a:rPr lang="en-US" sz="2400" dirty="0">
                <a:solidFill>
                  <a:srgbClr val="333333"/>
                </a:solidFill>
                <a:latin typeface="Kievit Offc" panose="020B0504030101020102" pitchFamily="34" charset="0"/>
                <a:ea typeface="SimSun"/>
              </a:rPr>
              <a:t>Cl</a:t>
            </a:r>
            <a:r>
              <a:rPr lang="en-US" sz="2400" dirty="0">
                <a:latin typeface="Kievit Offc" panose="020B0504030101020102" pitchFamily="34" charset="0"/>
                <a:ea typeface="SimSun"/>
              </a:rPr>
              <a:t>assroom computer support is supported by OSU Service Desk</a:t>
            </a:r>
          </a:p>
          <a:p>
            <a:pPr marL="12700">
              <a:lnSpc>
                <a:spcPct val="100000"/>
              </a:lnSpc>
            </a:pPr>
            <a:r>
              <a:rPr lang="en-US" sz="2400" dirty="0">
                <a:latin typeface="Kievit Offc" panose="020B0504030101020102" pitchFamily="34" charset="0"/>
                <a:ea typeface="SimSun"/>
                <a:hlinkClick r:id="rId2"/>
              </a:rPr>
              <a:t>https://is.oregonstate.edu/service-desk</a:t>
            </a:r>
            <a:endParaRPr lang="en-US" sz="2400" dirty="0">
              <a:latin typeface="Kievit Offc" panose="020B0504030101020102" pitchFamily="34" charset="0"/>
              <a:ea typeface="SimSun"/>
            </a:endParaRPr>
          </a:p>
          <a:p>
            <a:r>
              <a:rPr lang="en-US" sz="2400" dirty="0">
                <a:latin typeface="Kievit Offc" panose="020B0504030101020102" pitchFamily="34" charset="0"/>
                <a:ea typeface="SimSun"/>
              </a:rPr>
              <a:t>          -   Phone is under console if trouble logging in</a:t>
            </a:r>
          </a:p>
          <a:p>
            <a:r>
              <a:rPr lang="en-US" sz="2400" dirty="0">
                <a:latin typeface="Kievit Offc" panose="020B0504030101020102" pitchFamily="34" charset="0"/>
                <a:ea typeface="SimSun"/>
              </a:rPr>
              <a:t>          -   Use ONID ID &amp; password to access.  </a:t>
            </a:r>
          </a:p>
          <a:p>
            <a:endParaRPr lang="en-US" sz="2400" dirty="0">
              <a:latin typeface="Kievit Offc" panose="020B0504030101020102" pitchFamily="34" charset="0"/>
              <a:ea typeface="SimSun"/>
            </a:endParaRPr>
          </a:p>
          <a:p>
            <a:r>
              <a:rPr lang="en-US" sz="2400" dirty="0">
                <a:latin typeface="Kievit Offc" panose="020B0504030101020102" pitchFamily="34" charset="0"/>
                <a:ea typeface="SimSun"/>
              </a:rPr>
              <a:t>Valley Library: databases available, put class materials on “reserve” for </a:t>
            </a:r>
            <a:r>
              <a:rPr lang="en-US" sz="2400" dirty="0">
                <a:latin typeface="Kievit Offc" panose="020B0504030101020102" pitchFamily="34" charset="0"/>
                <a:ea typeface="SimSun"/>
                <a:cs typeface="Soho Std"/>
              </a:rPr>
              <a:t>use by students for classes.</a:t>
            </a:r>
            <a:endParaRPr lang="en-US" sz="2400" dirty="0">
              <a:latin typeface="Kievit Offc" panose="020B0504030101020102" pitchFamily="34" charset="0"/>
              <a:cs typeface="Soho Std"/>
            </a:endParaRPr>
          </a:p>
          <a:p>
            <a:pPr lvl="0"/>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3013249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Laws and OSU Policies – Student Privacy &amp; Family </a:t>
            </a:r>
          </a:p>
          <a:p>
            <a:pPr marL="12700">
              <a:lnSpc>
                <a:spcPct val="100000"/>
              </a:lnSpc>
            </a:pPr>
            <a:r>
              <a:rPr lang="en-US" sz="4000" b="1" dirty="0">
                <a:solidFill>
                  <a:srgbClr val="D85A1A"/>
                </a:solidFill>
                <a:latin typeface="Stratum2 Bold" panose="020B0506030000020004" pitchFamily="34" charset="0"/>
                <a:cs typeface="Soho Std"/>
              </a:rPr>
              <a:t>Education Reporting Privacy Act (FERPA)</a:t>
            </a:r>
          </a:p>
          <a:p>
            <a:pPr marL="12700">
              <a:lnSpc>
                <a:spcPct val="100000"/>
              </a:lnSpc>
            </a:pPr>
            <a:endParaRPr lang="en-US" sz="4000" b="1" dirty="0">
              <a:solidFill>
                <a:srgbClr val="D85A1A"/>
              </a:solidFill>
              <a:latin typeface="Stratum2 Bold" panose="020B0506030000020004" pitchFamily="34" charset="0"/>
              <a:cs typeface="Soho Std"/>
            </a:endParaRPr>
          </a:p>
          <a:p>
            <a:r>
              <a:rPr lang="en-US" sz="2400" dirty="0">
                <a:latin typeface="Kievit Offc" panose="020B0504030101020102" pitchFamily="34" charset="0"/>
              </a:rPr>
              <a:t>You may </a:t>
            </a:r>
            <a:r>
              <a:rPr lang="en-US" sz="2400" b="1" dirty="0">
                <a:solidFill>
                  <a:schemeClr val="accent6">
                    <a:lumMod val="75000"/>
                  </a:schemeClr>
                </a:solidFill>
                <a:latin typeface="Kievit Offc" panose="020B0504030101020102" pitchFamily="34" charset="0"/>
              </a:rPr>
              <a:t>NOT</a:t>
            </a:r>
            <a:r>
              <a:rPr lang="en-US" sz="2400" b="1" dirty="0">
                <a:latin typeface="Kievit Offc" panose="020B0504030101020102" pitchFamily="34" charset="0"/>
              </a:rPr>
              <a:t> </a:t>
            </a:r>
            <a:r>
              <a:rPr lang="en-US" sz="2400" dirty="0">
                <a:latin typeface="Kievit Offc" panose="020B0504030101020102" pitchFamily="34" charset="0"/>
              </a:rPr>
              <a:t>disclose student information without explicit consent.</a:t>
            </a:r>
          </a:p>
          <a:p>
            <a:endParaRPr lang="en-US" sz="2400" dirty="0">
              <a:latin typeface="Kievit Offc" panose="020B0504030101020102" pitchFamily="34" charset="0"/>
            </a:endParaRPr>
          </a:p>
          <a:p>
            <a:r>
              <a:rPr lang="en-US" sz="2400" dirty="0">
                <a:latin typeface="Kievit Offc" panose="020B0504030101020102" pitchFamily="34" charset="0"/>
              </a:rPr>
              <a:t>Do not pass graded materials to students in class to select their own work or leave outside your office for pick-up.</a:t>
            </a:r>
          </a:p>
          <a:p>
            <a:endParaRPr lang="en-US" sz="2400" dirty="0">
              <a:latin typeface="Kievit Offc" panose="020B0504030101020102" pitchFamily="34" charset="0"/>
            </a:endParaRPr>
          </a:p>
          <a:p>
            <a:r>
              <a:rPr lang="en-US" sz="2400" dirty="0">
                <a:latin typeface="Kievit Offc" panose="020B0504030101020102" pitchFamily="34" charset="0"/>
              </a:rPr>
              <a:t>Do not discuss student-related matters with parents or other family members without signed written approval from student. (See: </a:t>
            </a:r>
            <a:r>
              <a:rPr lang="en-US" sz="2400" dirty="0">
                <a:latin typeface="Kievit Offc" panose="020B0504030101020102" pitchFamily="34" charset="0"/>
                <a:hlinkClick r:id="rId2"/>
              </a:rPr>
              <a:t>https://registrar.oregonstate.edu/privacy-records</a:t>
            </a:r>
            <a:r>
              <a:rPr lang="en-US" sz="2400" dirty="0">
                <a:latin typeface="Kievit Offc" panose="020B0504030101020102" pitchFamily="34" charset="0"/>
              </a:rPr>
              <a:t>) </a:t>
            </a:r>
          </a:p>
          <a:p>
            <a:endParaRPr lang="en-US" sz="2400" dirty="0">
              <a:latin typeface="Kievit Offc" panose="020B0504030101020102" pitchFamily="34" charset="0"/>
            </a:endParaRPr>
          </a:p>
          <a:p>
            <a:r>
              <a:rPr lang="en-US" sz="2400" dirty="0">
                <a:latin typeface="Kievit Offc" panose="020B0504030101020102" pitchFamily="34" charset="0"/>
              </a:rPr>
              <a:t>Do not hand a student their paper in a way that allows others to see grades. </a:t>
            </a:r>
          </a:p>
          <a:p>
            <a:endParaRPr lang="en-US" sz="2400" dirty="0">
              <a:latin typeface="Kievit Offc" panose="020B0504030101020102" pitchFamily="34" charset="0"/>
            </a:endParaRPr>
          </a:p>
          <a:p>
            <a:r>
              <a:rPr lang="en-US" sz="2400" dirty="0">
                <a:latin typeface="Kievit Offc" panose="020B0504030101020102" pitchFamily="34" charset="0"/>
              </a:rPr>
              <a:t>Do not pass back assignments high score to low score or verbally congratulate students in the presence of other students.</a:t>
            </a:r>
          </a:p>
          <a:p>
            <a:pPr lvl="0"/>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1900626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Laws and OSU Policies – Student Privacy &amp; Family </a:t>
            </a:r>
          </a:p>
          <a:p>
            <a:pPr marL="12700">
              <a:lnSpc>
                <a:spcPct val="100000"/>
              </a:lnSpc>
            </a:pPr>
            <a:r>
              <a:rPr lang="en-US" sz="4000" b="1" dirty="0">
                <a:solidFill>
                  <a:srgbClr val="D85A1A"/>
                </a:solidFill>
                <a:latin typeface="Stratum2 Bold" panose="020B0506030000020004" pitchFamily="34" charset="0"/>
                <a:cs typeface="Soho Std"/>
              </a:rPr>
              <a:t>Education Reporting Privacy Act (FERPA)</a:t>
            </a:r>
          </a:p>
          <a:p>
            <a:pPr marL="12700">
              <a:lnSpc>
                <a:spcPct val="100000"/>
              </a:lnSpc>
            </a:pPr>
            <a:endParaRPr lang="en-US" sz="4000" b="1" dirty="0">
              <a:solidFill>
                <a:srgbClr val="D85A1A"/>
              </a:solidFill>
              <a:latin typeface="Stratum2 Bold" panose="020B0506030000020004" pitchFamily="34" charset="0"/>
              <a:cs typeface="Soho Std"/>
            </a:endParaRPr>
          </a:p>
          <a:p>
            <a:r>
              <a:rPr lang="en-US" sz="2400" dirty="0">
                <a:latin typeface="Kievit Offc" panose="020B0504030101020102" pitchFamily="34" charset="0"/>
              </a:rPr>
              <a:t>Do not provide students pictures of other students without their explicit consent.</a:t>
            </a:r>
            <a:br>
              <a:rPr lang="en-US" sz="2400" dirty="0">
                <a:latin typeface="Kievit Offc" panose="020B0504030101020102" pitchFamily="34" charset="0"/>
              </a:rPr>
            </a:br>
            <a:endParaRPr lang="en-US" sz="2400" dirty="0">
              <a:latin typeface="Kievit Offc" panose="020B0504030101020102" pitchFamily="34" charset="0"/>
            </a:endParaRPr>
          </a:p>
          <a:p>
            <a:r>
              <a:rPr lang="en-US" sz="2400" dirty="0">
                <a:latin typeface="Kievit Offc" panose="020B0504030101020102" pitchFamily="34" charset="0"/>
              </a:rPr>
              <a:t>Do not require students to post information on the web that contains their name or other identifying information.</a:t>
            </a:r>
          </a:p>
          <a:p>
            <a:endParaRPr lang="en-US" sz="2400" dirty="0">
              <a:latin typeface="Kievit Offc" panose="020B0504030101020102" pitchFamily="34" charset="0"/>
            </a:endParaRPr>
          </a:p>
          <a:p>
            <a:r>
              <a:rPr lang="en-US" sz="2400" dirty="0">
                <a:latin typeface="Kievit Offc" panose="020B0504030101020102" pitchFamily="34" charset="0"/>
              </a:rPr>
              <a:t>Your student assistant may have access to grade information.  However, they must know the privacy rules.  (When you hire the assistant, Faculty Services will have them go through the FERPA training, just as you have.)</a:t>
            </a:r>
            <a:br>
              <a:rPr lang="en-US" sz="2400" dirty="0">
                <a:latin typeface="Kievit Offc" panose="020B0504030101020102" pitchFamily="34" charset="0"/>
              </a:rPr>
            </a:br>
            <a:endParaRPr lang="en-US" sz="2400" dirty="0">
              <a:latin typeface="Kievit Offc" panose="020B0504030101020102" pitchFamily="34" charset="0"/>
            </a:endParaRPr>
          </a:p>
          <a:p>
            <a:r>
              <a:rPr lang="en-US" sz="2400" dirty="0">
                <a:latin typeface="Kievit Offc" panose="020B0504030101020102" pitchFamily="34" charset="0"/>
              </a:rPr>
              <a:t>You may use Canvas to post student grades.</a:t>
            </a:r>
          </a:p>
          <a:p>
            <a:endParaRPr lang="en-US" sz="2400" dirty="0">
              <a:latin typeface="Kievit Offc" panose="020B0504030101020102" pitchFamily="34" charset="0"/>
            </a:endParaRPr>
          </a:p>
          <a:p>
            <a:r>
              <a:rPr lang="en-US" sz="2400" dirty="0">
                <a:latin typeface="Kievit Offc" panose="020B0504030101020102" pitchFamily="34" charset="0"/>
              </a:rPr>
              <a:t>????s - </a:t>
            </a:r>
            <a:r>
              <a:rPr lang="en-US" sz="2400" dirty="0">
                <a:latin typeface="Kievit Offc" panose="020B0504030101020102" pitchFamily="34" charset="0"/>
                <a:hlinkClick r:id="rId2"/>
              </a:rPr>
              <a:t>https://registrar.oregonstate.edu/privacy-records</a:t>
            </a:r>
            <a:r>
              <a:rPr lang="en-US" sz="2400" dirty="0">
                <a:latin typeface="Kievit Offc" panose="020B0504030101020102" pitchFamily="34" charset="0"/>
              </a:rPr>
              <a:t>; can’t find what you need? Contact ADTLE. </a:t>
            </a:r>
          </a:p>
          <a:p>
            <a:pPr lvl="0"/>
            <a:endParaRPr lang="en-US" sz="2400" dirty="0">
              <a:latin typeface="Kievit Offc" panose="020B0504030101020102" pitchFamily="34" charset="0"/>
              <a:cs typeface="Soho Std"/>
            </a:endParaRP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346638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Student Evaluations (SLE)</a:t>
            </a:r>
          </a:p>
          <a:p>
            <a:endParaRPr lang="en-US" sz="2400" dirty="0">
              <a:latin typeface="Kievit Offc" panose="020B0504030101020102" pitchFamily="34" charset="0"/>
              <a:ea typeface="SimSun"/>
            </a:endParaRPr>
          </a:p>
          <a:p>
            <a:pPr marL="12700" marR="12700">
              <a:lnSpc>
                <a:spcPct val="100000"/>
              </a:lnSpc>
            </a:pPr>
            <a:r>
              <a:rPr lang="en-US" sz="2400" dirty="0">
                <a:latin typeface="Kievit Offc" panose="020B0504030101020102" pitchFamily="34" charset="0"/>
              </a:rPr>
              <a:t>Student evaluations are auto-prompted by the University for students to complete online.  You don’t  have to do anything to initiate the process.</a:t>
            </a:r>
          </a:p>
          <a:p>
            <a:pPr marL="12700" marR="12700">
              <a:lnSpc>
                <a:spcPct val="100000"/>
              </a:lnSpc>
            </a:pPr>
            <a:endParaRPr lang="en-US" sz="2400" dirty="0">
              <a:latin typeface="Kievit Offc" panose="020B0504030101020102" pitchFamily="34" charset="0"/>
            </a:endParaRPr>
          </a:p>
          <a:p>
            <a:pPr marL="12700" marR="12700">
              <a:lnSpc>
                <a:spcPct val="100000"/>
              </a:lnSpc>
            </a:pPr>
            <a:r>
              <a:rPr lang="en-US" sz="2400" dirty="0">
                <a:latin typeface="Kievit Offc" panose="020B0504030101020102" pitchFamily="34" charset="0"/>
              </a:rPr>
              <a:t>Students are not required to complete evaluations.</a:t>
            </a:r>
          </a:p>
          <a:p>
            <a:pPr marL="12700" marR="12700">
              <a:lnSpc>
                <a:spcPct val="100000"/>
              </a:lnSpc>
            </a:pPr>
            <a:endParaRPr lang="en-US" sz="2400" dirty="0">
              <a:latin typeface="Kievit Offc" panose="020B0504030101020102" pitchFamily="34" charset="0"/>
            </a:endParaRPr>
          </a:p>
          <a:p>
            <a:pPr marL="12700" marR="12700">
              <a:lnSpc>
                <a:spcPct val="100000"/>
              </a:lnSpc>
            </a:pPr>
            <a:r>
              <a:rPr lang="en-US" sz="2400" dirty="0">
                <a:latin typeface="Kievit Offc" panose="020B0504030101020102" pitchFamily="34" charset="0"/>
              </a:rPr>
              <a:t>Evaluations currently in flux (during pandemic, have not been available to supervisors). </a:t>
            </a:r>
          </a:p>
          <a:p>
            <a:pPr marL="12700" marR="12700">
              <a:lnSpc>
                <a:spcPct val="100000"/>
              </a:lnSpc>
            </a:pPr>
            <a:endParaRPr lang="en-US" sz="2400" dirty="0">
              <a:latin typeface="Kievit Offc" panose="020B0504030101020102" pitchFamily="34" charset="0"/>
            </a:endParaRPr>
          </a:p>
          <a:p>
            <a:pPr marL="12700" marR="12700">
              <a:lnSpc>
                <a:spcPct val="100000"/>
              </a:lnSpc>
            </a:pPr>
            <a:r>
              <a:rPr lang="en-US" sz="2400" dirty="0">
                <a:latin typeface="Kievit Offc" panose="020B0504030101020102" pitchFamily="34" charset="0"/>
              </a:rPr>
              <a:t>Faculty can view all results. </a:t>
            </a:r>
          </a:p>
        </p:txBody>
      </p:sp>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2349994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Academic Misconduct</a:t>
            </a:r>
            <a:endParaRPr lang="en-US" sz="2400" dirty="0">
              <a:latin typeface="Kievit Offc" panose="020B0504030101020102" pitchFamily="34" charset="0"/>
              <a:ea typeface="SimSun"/>
            </a:endParaRPr>
          </a:p>
          <a:p>
            <a:pPr marL="457200" indent="-457200">
              <a:buFont typeface="Arial"/>
              <a:buChar char="•"/>
            </a:pPr>
            <a:endParaRPr lang="en-US" sz="2800" dirty="0">
              <a:latin typeface="Kievit Offc" panose="020B0504030101020102" pitchFamily="34" charset="0"/>
              <a:ea typeface="SimSun"/>
            </a:endParaRPr>
          </a:p>
          <a:p>
            <a:pPr marL="457200" indent="-457200">
              <a:buFont typeface="Arial"/>
              <a:buChar char="•"/>
            </a:pPr>
            <a:r>
              <a:rPr lang="en-US" sz="2800" dirty="0">
                <a:latin typeface="Kievit Offc" panose="020B0504030101020102" pitchFamily="34" charset="0"/>
                <a:ea typeface="SimSun"/>
              </a:rPr>
              <a:t>Contact Andy Olstad, COB Hearing Officer, if you suspect academic misconduct. </a:t>
            </a:r>
          </a:p>
          <a:p>
            <a:pPr marL="457200" indent="-457200">
              <a:buFont typeface="Arial"/>
              <a:buChar char="•"/>
            </a:pPr>
            <a:endParaRPr lang="en-US" sz="2800" dirty="0">
              <a:latin typeface="Kievit Offc" panose="020B0504030101020102" pitchFamily="34" charset="0"/>
              <a:ea typeface="SimSun"/>
            </a:endParaRPr>
          </a:p>
          <a:p>
            <a:pPr marL="457200" indent="-457200">
              <a:buFont typeface="Arial"/>
              <a:buChar char="•"/>
            </a:pPr>
            <a:r>
              <a:rPr lang="en-US" sz="2800" dirty="0">
                <a:latin typeface="Kievit Offc" panose="020B0504030101020102" pitchFamily="34" charset="0"/>
                <a:ea typeface="SimSun"/>
              </a:rPr>
              <a:t>OSU Student Conduct web page is located at </a:t>
            </a:r>
            <a:r>
              <a:rPr lang="en-US" sz="2800" dirty="0">
                <a:latin typeface="Kievit Offc" panose="020B0504030101020102" pitchFamily="34" charset="0"/>
                <a:ea typeface="SimSun"/>
                <a:hlinkClick r:id="rId2"/>
              </a:rPr>
              <a:t>http://oregonstate.edu/studentconduct/</a:t>
            </a:r>
            <a:r>
              <a:rPr lang="en-US" sz="2800" dirty="0">
                <a:latin typeface="Kievit Offc" panose="020B0504030101020102" pitchFamily="34" charset="0"/>
                <a:ea typeface="SimSun"/>
              </a:rPr>
              <a:t>  </a:t>
            </a:r>
            <a:br>
              <a:rPr lang="en-US" sz="2800" dirty="0">
                <a:latin typeface="Kievit Offc" panose="020B0504030101020102" pitchFamily="34" charset="0"/>
                <a:ea typeface="SimSun"/>
              </a:rPr>
            </a:br>
            <a:endParaRPr lang="en-US" sz="2800" dirty="0">
              <a:latin typeface="Kievit Offc" panose="020B0504030101020102" pitchFamily="34" charset="0"/>
              <a:ea typeface="SimSun"/>
            </a:endParaRPr>
          </a:p>
          <a:p>
            <a:pPr marL="457200" indent="-457200">
              <a:buFont typeface="Arial"/>
              <a:buChar char="•"/>
            </a:pPr>
            <a:r>
              <a:rPr lang="en-US" sz="2800" dirty="0">
                <a:latin typeface="Kievit Offc" panose="020B0504030101020102" pitchFamily="34" charset="0"/>
                <a:ea typeface="SimSun"/>
              </a:rPr>
              <a:t>OSU definitions and prevention measures and tips: </a:t>
            </a:r>
          </a:p>
          <a:p>
            <a:pPr lvl="1"/>
            <a:r>
              <a:rPr lang="en-US" sz="2800" dirty="0">
                <a:latin typeface="Kievit Offc" panose="020B0504030101020102" pitchFamily="34" charset="0"/>
                <a:ea typeface="SimSun"/>
                <a:hlinkClick r:id="rId3"/>
              </a:rPr>
              <a:t>http://Academicaffairs.oregonstate.edu/faculty-handbook/appendix-academic-dishonesty</a:t>
            </a:r>
            <a:r>
              <a:rPr lang="en-US" sz="2800" dirty="0">
                <a:latin typeface="Kievit Offc" panose="020B0504030101020102" pitchFamily="34" charset="0"/>
                <a:ea typeface="SimSun"/>
              </a:rPr>
              <a:t>  </a:t>
            </a:r>
            <a:r>
              <a:rPr lang="en-US" sz="2800" dirty="0">
                <a:latin typeface="Stratum2 Black" panose="020B0506030000020004" pitchFamily="34" charset="0"/>
                <a:ea typeface="SimSun"/>
              </a:rPr>
              <a:t> </a:t>
            </a:r>
            <a:r>
              <a:rPr lang="en-US" sz="2400" dirty="0">
                <a:latin typeface="Stratum2 Black" panose="020B0506030000020004" pitchFamily="34" charset="0"/>
                <a:ea typeface="SimSun"/>
              </a:rPr>
              <a:t> </a:t>
            </a:r>
          </a:p>
          <a:p>
            <a:endParaRPr lang="en-US" sz="2400" dirty="0">
              <a:latin typeface="Stratum2 Black" panose="020B0506030000020004" pitchFamily="34" charset="0"/>
              <a:ea typeface="SimSun"/>
            </a:endParaRPr>
          </a:p>
          <a:p>
            <a:r>
              <a:rPr lang="en-US" sz="2400" dirty="0">
                <a:latin typeface="Kievit Offc" panose="020B0504030101020102" pitchFamily="34" charset="0"/>
                <a:ea typeface="SimSun"/>
              </a:rPr>
              <a:t> </a:t>
            </a: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358417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5" name="object 5"/>
          <p:cNvSpPr txBox="1"/>
          <p:nvPr/>
        </p:nvSpPr>
        <p:spPr>
          <a:xfrm>
            <a:off x="1358900" y="4054497"/>
            <a:ext cx="5248910" cy="9810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
        <p:nvSpPr>
          <p:cNvPr id="7" name="Title 6"/>
          <p:cNvSpPr>
            <a:spLocks noGrp="1"/>
          </p:cNvSpPr>
          <p:nvPr>
            <p:ph type="title"/>
          </p:nvPr>
        </p:nvSpPr>
        <p:spPr>
          <a:xfrm>
            <a:off x="1358900" y="644367"/>
            <a:ext cx="11912600" cy="1248441"/>
          </a:xfrm>
        </p:spPr>
        <p:txBody>
          <a:bodyPr/>
          <a:lstStyle/>
          <a:p>
            <a:r>
              <a:rPr lang="en-US" sz="7200" b="1" dirty="0">
                <a:solidFill>
                  <a:srgbClr val="D85A1A"/>
                </a:solidFill>
                <a:latin typeface="Stratum2 Bold" panose="020B0506030000020004" pitchFamily="34" charset="0"/>
                <a:cs typeface="Soho Std"/>
              </a:rPr>
              <a:t>Getting Started Checklist </a:t>
            </a:r>
            <a:br>
              <a:rPr lang="en-US" sz="7200" b="1" dirty="0">
                <a:solidFill>
                  <a:srgbClr val="D85A1A"/>
                </a:solidFill>
                <a:latin typeface="Stratum2 Bold" panose="020B0506030000020004" pitchFamily="34" charset="0"/>
                <a:cs typeface="Soho Std"/>
              </a:rPr>
            </a:br>
            <a:endParaRPr lang="en-US" sz="7200" dirty="0"/>
          </a:p>
        </p:txBody>
      </p:sp>
      <p:sp>
        <p:nvSpPr>
          <p:cNvPr id="8" name="Content Placeholder 7"/>
          <p:cNvSpPr>
            <a:spLocks noGrp="1"/>
          </p:cNvSpPr>
          <p:nvPr>
            <p:ph sz="half" idx="2"/>
          </p:nvPr>
        </p:nvSpPr>
        <p:spPr>
          <a:xfrm>
            <a:off x="7741862" y="2034257"/>
            <a:ext cx="6364224" cy="5431536"/>
          </a:xfrm>
        </p:spPr>
        <p:txBody>
          <a:bodyPr/>
          <a:lstStyle/>
          <a:p>
            <a:r>
              <a:rPr lang="en-US" sz="2800" dirty="0"/>
              <a:t>Technology </a:t>
            </a:r>
          </a:p>
          <a:p>
            <a:pPr marL="808038" lvl="4" indent="-342900">
              <a:buFont typeface="Arial" panose="020B0604020202020204" pitchFamily="34" charset="0"/>
              <a:buChar char="•"/>
            </a:pPr>
            <a:r>
              <a:rPr lang="en-US" sz="2800" dirty="0"/>
              <a:t>Email</a:t>
            </a:r>
          </a:p>
          <a:p>
            <a:pPr marL="808038" lvl="4" indent="-342900">
              <a:buFont typeface="Arial" panose="020B0604020202020204" pitchFamily="34" charset="0"/>
              <a:buChar char="•"/>
            </a:pPr>
            <a:r>
              <a:rPr lang="en-US" sz="2800" dirty="0"/>
              <a:t>ONID</a:t>
            </a:r>
          </a:p>
          <a:p>
            <a:pPr marL="808038" lvl="4" indent="-342900">
              <a:buFont typeface="Arial" panose="020B0604020202020204" pitchFamily="34" charset="0"/>
              <a:buChar char="•"/>
            </a:pPr>
            <a:r>
              <a:rPr lang="en-US" sz="2800" dirty="0"/>
              <a:t>Canvas</a:t>
            </a:r>
          </a:p>
          <a:p>
            <a:pPr marL="808038" lvl="4" indent="-342900">
              <a:buFont typeface="Arial" panose="020B0604020202020204" pitchFamily="34" charset="0"/>
              <a:buChar char="•"/>
            </a:pPr>
            <a:r>
              <a:rPr lang="en-US" sz="2800" dirty="0"/>
              <a:t>Classroom</a:t>
            </a:r>
          </a:p>
          <a:p>
            <a:pPr marL="109538" lvl="4"/>
            <a:endParaRPr lang="en-US" sz="2800" dirty="0"/>
          </a:p>
          <a:p>
            <a:pPr marL="109538" lvl="4"/>
            <a:r>
              <a:rPr lang="en-US" sz="2800" dirty="0"/>
              <a:t>Required Trainings—FERPA! </a:t>
            </a:r>
          </a:p>
          <a:p>
            <a:endParaRPr lang="en-US" sz="2800" dirty="0"/>
          </a:p>
          <a:p>
            <a:pPr marL="65088"/>
            <a:r>
              <a:rPr lang="en-US" sz="2800" dirty="0"/>
              <a:t>Working with Students &amp; Advising</a:t>
            </a:r>
          </a:p>
        </p:txBody>
      </p:sp>
      <p:sp>
        <p:nvSpPr>
          <p:cNvPr id="9" name="Content Placeholder 8"/>
          <p:cNvSpPr>
            <a:spLocks noGrp="1"/>
          </p:cNvSpPr>
          <p:nvPr>
            <p:ph sz="half" idx="3"/>
          </p:nvPr>
        </p:nvSpPr>
        <p:spPr>
          <a:xfrm>
            <a:off x="960969" y="2229114"/>
            <a:ext cx="6364224" cy="5431536"/>
          </a:xfrm>
        </p:spPr>
        <p:txBody>
          <a:bodyPr/>
          <a:lstStyle/>
          <a:p>
            <a:r>
              <a:rPr lang="en-US" sz="2800" dirty="0"/>
              <a:t>Teaching </a:t>
            </a:r>
          </a:p>
          <a:p>
            <a:pPr marL="914400" indent="-457200">
              <a:buFont typeface="Arial" panose="020B0604020202020204" pitchFamily="34" charset="0"/>
              <a:buChar char="•"/>
            </a:pPr>
            <a:r>
              <a:rPr lang="en-US" sz="2800" dirty="0"/>
              <a:t>Professionalism and Student Communications </a:t>
            </a:r>
          </a:p>
          <a:p>
            <a:pPr marL="914400" indent="-457200">
              <a:buFont typeface="Arial" panose="020B0604020202020204" pitchFamily="34" charset="0"/>
              <a:buChar char="•"/>
            </a:pPr>
            <a:r>
              <a:rPr lang="en-US" sz="2800" dirty="0"/>
              <a:t>Exams and Grading Policies </a:t>
            </a:r>
          </a:p>
          <a:p>
            <a:pPr marL="914400" indent="-457200">
              <a:buFont typeface="Arial" panose="020B0604020202020204" pitchFamily="34" charset="0"/>
              <a:buChar char="•"/>
            </a:pPr>
            <a:r>
              <a:rPr lang="en-US" sz="2800" dirty="0"/>
              <a:t>Academic Misconduct </a:t>
            </a:r>
          </a:p>
          <a:p>
            <a:pPr marL="914400" indent="-457200">
              <a:buFont typeface="Arial" panose="020B0604020202020204" pitchFamily="34" charset="0"/>
              <a:buChar char="•"/>
            </a:pPr>
            <a:r>
              <a:rPr lang="en-US" sz="2800" dirty="0"/>
              <a:t>Teaching 101 </a:t>
            </a:r>
          </a:p>
          <a:p>
            <a:pPr marL="1319213" indent="-457200">
              <a:buFont typeface="Arial" panose="020B0604020202020204" pitchFamily="34" charset="0"/>
              <a:buChar char="•"/>
            </a:pPr>
            <a:r>
              <a:rPr lang="en-US" sz="2800" dirty="0"/>
              <a:t>Course Design </a:t>
            </a:r>
          </a:p>
          <a:p>
            <a:pPr marL="1319213" indent="-457200">
              <a:buFont typeface="Arial" panose="020B0604020202020204" pitchFamily="34" charset="0"/>
              <a:buChar char="•"/>
            </a:pPr>
            <a:r>
              <a:rPr lang="en-US" sz="2800" dirty="0"/>
              <a:t>Engaging Lectures </a:t>
            </a:r>
          </a:p>
          <a:p>
            <a:pPr marL="1319213" indent="-457200">
              <a:buFont typeface="Arial" panose="020B0604020202020204" pitchFamily="34" charset="0"/>
              <a:buChar char="•"/>
            </a:pPr>
            <a:r>
              <a:rPr lang="en-US" sz="2800" dirty="0"/>
              <a:t>Teaching Expectations </a:t>
            </a:r>
          </a:p>
          <a:p>
            <a:pPr marL="914400" indent="-457200">
              <a:buFont typeface="Arial" panose="020B0604020202020204" pitchFamily="34" charset="0"/>
              <a:buChar char="•"/>
            </a:pPr>
            <a:r>
              <a:rPr lang="en-US" sz="2800" dirty="0"/>
              <a:t>Inclusive Teaching </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177057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762000"/>
            <a:ext cx="12573000" cy="7142130"/>
          </a:xfrm>
          <a:prstGeom prst="rect">
            <a:avLst/>
          </a:prstGeom>
        </p:spPr>
        <p:txBody>
          <a:bodyPr vert="horz" wrap="square" lIns="0" tIns="0" rIns="0" bIns="0" rtlCol="0">
            <a:noAutofit/>
          </a:bodyPr>
          <a:lstStyle/>
          <a:p>
            <a:pPr marL="12700">
              <a:lnSpc>
                <a:spcPct val="100000"/>
              </a:lnSpc>
            </a:pPr>
            <a:r>
              <a:rPr lang="en-US" sz="4000" b="1" dirty="0">
                <a:solidFill>
                  <a:srgbClr val="D85A1A"/>
                </a:solidFill>
                <a:latin typeface="Stratum2 Bold" panose="020B0506030000020004" pitchFamily="34" charset="0"/>
                <a:cs typeface="Soho Std"/>
              </a:rPr>
              <a:t>Teaching Information – Miscellaneous</a:t>
            </a:r>
          </a:p>
          <a:p>
            <a:endParaRPr lang="en-US" sz="2400" dirty="0">
              <a:latin typeface="Stratum2 Black" panose="020B0506030000020004" pitchFamily="34" charset="0"/>
              <a:ea typeface="SimSun"/>
            </a:endParaRPr>
          </a:p>
          <a:p>
            <a:r>
              <a:rPr lang="en-US" sz="2400" dirty="0">
                <a:latin typeface="Kievit Offc" panose="020B0504030101020102" pitchFamily="34" charset="0"/>
                <a:ea typeface="SimSun"/>
              </a:rPr>
              <a:t>Title IX </a:t>
            </a:r>
          </a:p>
          <a:p>
            <a:r>
              <a:rPr lang="en-US" sz="2400" dirty="0">
                <a:latin typeface="Kievit Offc" panose="020B0504030101020102" pitchFamily="34" charset="0"/>
                <a:ea typeface="SimSun"/>
              </a:rPr>
              <a:t>	</a:t>
            </a:r>
          </a:p>
          <a:p>
            <a:r>
              <a:rPr lang="en-US" sz="2400" b="1" dirty="0">
                <a:latin typeface="Kievit Offc" panose="020B0504030101020102" pitchFamily="34" charset="0"/>
                <a:ea typeface="SimSun"/>
              </a:rPr>
              <a:t>Mandatory Child Abuse Reporting </a:t>
            </a:r>
            <a:r>
              <a:rPr lang="en-US" sz="2400" dirty="0">
                <a:latin typeface="Kievit Offc" panose="020B0504030101020102" pitchFamily="34" charset="0"/>
                <a:ea typeface="SimSun"/>
              </a:rPr>
              <a:t>– we are mandatory reports, on and off campus</a:t>
            </a:r>
          </a:p>
          <a:p>
            <a:r>
              <a:rPr lang="en-US" sz="2400" dirty="0">
                <a:latin typeface="Kievit Offc" panose="020B0504030101020102" pitchFamily="34" charset="0"/>
                <a:ea typeface="SimSun"/>
              </a:rPr>
              <a:t>Legal obligations for OSU employees: </a:t>
            </a:r>
            <a:r>
              <a:rPr lang="en-US" sz="2400" dirty="0">
                <a:latin typeface="Kievit Offc" panose="020B0504030101020102" pitchFamily="34" charset="0"/>
                <a:ea typeface="SimSun"/>
                <a:hlinkClick r:id="rId2"/>
              </a:rPr>
              <a:t>http://hr.oregonstate.edu/training-topics/mandatory-reporting-child-abuse</a:t>
            </a:r>
            <a:r>
              <a:rPr lang="en-US" sz="2400" dirty="0">
                <a:latin typeface="Kievit Offc" panose="020B0504030101020102" pitchFamily="34" charset="0"/>
                <a:ea typeface="SimSun"/>
              </a:rPr>
              <a:t>  (Contact HR for more info if needed.)</a:t>
            </a:r>
          </a:p>
          <a:p>
            <a:br>
              <a:rPr lang="en-US" sz="2400" dirty="0">
                <a:latin typeface="Stratum2 Black" panose="020B0506030000020004" pitchFamily="34" charset="0"/>
                <a:ea typeface="SimSun"/>
              </a:rPr>
            </a:br>
            <a:endParaRPr lang="en-US" sz="2400" dirty="0">
              <a:latin typeface="Stratum2 Black" panose="020B0506030000020004" pitchFamily="34" charset="0"/>
              <a:ea typeface="SimSun"/>
            </a:endParaRPr>
          </a:p>
          <a:p>
            <a:r>
              <a:rPr lang="en-US" sz="2400" dirty="0">
                <a:latin typeface="Kievit Offc" panose="020B0504030101020102" pitchFamily="34" charset="0"/>
                <a:ea typeface="SimSun"/>
              </a:rPr>
              <a:t> </a:t>
            </a: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Tree>
    <p:extLst>
      <p:ext uri="{BB962C8B-B14F-4D97-AF65-F5344CB8AC3E}">
        <p14:creationId xmlns:p14="http://schemas.microsoft.com/office/powerpoint/2010/main" val="1914565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object 3"/>
          <p:cNvSpPr/>
          <p:nvPr/>
        </p:nvSpPr>
        <p:spPr>
          <a:xfrm>
            <a:off x="0" y="12700"/>
            <a:ext cx="14630400" cy="8216900"/>
          </a:xfrm>
          <a:custGeom>
            <a:avLst/>
            <a:gdLst/>
            <a:ahLst/>
            <a:cxnLst/>
            <a:rect l="l" t="t" r="r" b="b"/>
            <a:pathLst>
              <a:path w="14630400" h="8229600">
                <a:moveTo>
                  <a:pt x="0" y="8229600"/>
                </a:moveTo>
                <a:lnTo>
                  <a:pt x="14630400" y="8229600"/>
                </a:lnTo>
                <a:lnTo>
                  <a:pt x="14630400" y="0"/>
                </a:lnTo>
                <a:lnTo>
                  <a:pt x="0" y="0"/>
                </a:lnTo>
                <a:lnTo>
                  <a:pt x="0" y="8229600"/>
                </a:lnTo>
                <a:close/>
              </a:path>
            </a:pathLst>
          </a:custGeom>
          <a:gradFill>
            <a:gsLst>
              <a:gs pos="30000">
                <a:schemeClr val="accent1">
                  <a:lumMod val="5000"/>
                  <a:lumOff val="95000"/>
                  <a:alpha val="15000"/>
                </a:schemeClr>
              </a:gs>
              <a:gs pos="55000">
                <a:schemeClr val="tx1">
                  <a:lumMod val="85000"/>
                  <a:lumOff val="15000"/>
                  <a:alpha val="34000"/>
                </a:schemeClr>
              </a:gs>
              <a:gs pos="100000">
                <a:schemeClr val="tx1">
                  <a:alpha val="66000"/>
                </a:schemeClr>
              </a:gs>
            </a:gsLst>
            <a:lin ang="10800000" scaled="0"/>
          </a:gradFill>
        </p:spPr>
        <p:txBody>
          <a:bodyPr wrap="square" lIns="0" tIns="0" rIns="0" bIns="0" rtlCol="0">
            <a:noAutofit/>
          </a:bodyPr>
          <a:lstStyle/>
          <a:p>
            <a:endParaRPr dirty="0"/>
          </a:p>
        </p:txBody>
      </p:sp>
      <p:sp>
        <p:nvSpPr>
          <p:cNvPr id="8" name="object 8"/>
          <p:cNvSpPr txBox="1"/>
          <p:nvPr/>
        </p:nvSpPr>
        <p:spPr>
          <a:xfrm>
            <a:off x="838200" y="2362200"/>
            <a:ext cx="12496800" cy="2743835"/>
          </a:xfrm>
          <a:prstGeom prst="rect">
            <a:avLst/>
          </a:prstGeom>
        </p:spPr>
        <p:txBody>
          <a:bodyPr vert="horz" wrap="square" lIns="0" tIns="0" rIns="0" bIns="0" rtlCol="0">
            <a:noAutofit/>
          </a:bodyPr>
          <a:lstStyle/>
          <a:p>
            <a:pPr algn="ctr"/>
            <a:r>
              <a:rPr lang="en-US" sz="8000" b="1" dirty="0">
                <a:solidFill>
                  <a:schemeClr val="bg1"/>
                </a:solidFill>
              </a:rPr>
              <a:t>Questions?</a:t>
            </a: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lang="en-US" sz="5400" dirty="0">
              <a:solidFill>
                <a:srgbClr val="FFFFFF"/>
              </a:solidFill>
              <a:latin typeface="Soho Std"/>
              <a:cs typeface="Soho Std"/>
            </a:endParaRPr>
          </a:p>
          <a:p>
            <a:pPr marL="12700" marR="12700">
              <a:lnSpc>
                <a:spcPct val="100000"/>
              </a:lnSpc>
            </a:pPr>
            <a:endParaRPr sz="12000" dirty="0">
              <a:latin typeface="Soho Std"/>
              <a:cs typeface="Soho Std"/>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6553200"/>
            <a:ext cx="3325333" cy="1062970"/>
          </a:xfrm>
          <a:prstGeom prst="rect">
            <a:avLst/>
          </a:prstGeom>
        </p:spPr>
      </p:pic>
    </p:spTree>
    <p:extLst>
      <p:ext uri="{BB962C8B-B14F-4D97-AF65-F5344CB8AC3E}">
        <p14:creationId xmlns:p14="http://schemas.microsoft.com/office/powerpoint/2010/main" val="2887850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58900" y="2466997"/>
            <a:ext cx="5353050" cy="12985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5" name="object 5"/>
          <p:cNvSpPr txBox="1"/>
          <p:nvPr/>
        </p:nvSpPr>
        <p:spPr>
          <a:xfrm>
            <a:off x="1358900" y="4054497"/>
            <a:ext cx="5248910" cy="981075"/>
          </a:xfrm>
          <a:prstGeom prst="rect">
            <a:avLst/>
          </a:prstGeom>
        </p:spPr>
        <p:txBody>
          <a:bodyPr vert="horz" wrap="square" lIns="0" tIns="0" rIns="0" bIns="0" rtlCol="0">
            <a:noAutofit/>
          </a:bodyPr>
          <a:lstStyle/>
          <a:p>
            <a:pPr marL="12700" marR="12700">
              <a:lnSpc>
                <a:spcPct val="104200"/>
              </a:lnSpc>
            </a:pPr>
            <a:endParaRPr sz="2000" dirty="0">
              <a:latin typeface="Arial"/>
              <a:cs typeface="Arial"/>
            </a:endParaRPr>
          </a:p>
        </p:txBody>
      </p:sp>
      <p:sp>
        <p:nvSpPr>
          <p:cNvPr id="6" name="object 6"/>
          <p:cNvSpPr/>
          <p:nvPr/>
        </p:nvSpPr>
        <p:spPr>
          <a:xfrm>
            <a:off x="914400" y="457199"/>
            <a:ext cx="11963400" cy="45719"/>
          </a:xfrm>
          <a:custGeom>
            <a:avLst/>
            <a:gdLst/>
            <a:ahLst/>
            <a:cxnLst/>
            <a:rect l="l" t="t" r="r" b="b"/>
            <a:pathLst>
              <a:path w="5486400">
                <a:moveTo>
                  <a:pt x="0" y="0"/>
                </a:moveTo>
                <a:lnTo>
                  <a:pt x="5486400" y="0"/>
                </a:lnTo>
              </a:path>
            </a:pathLst>
          </a:custGeom>
          <a:ln w="25400">
            <a:solidFill>
              <a:srgbClr val="DC4405"/>
            </a:solidFill>
          </a:ln>
        </p:spPr>
        <p:txBody>
          <a:bodyPr wrap="square" lIns="0" tIns="0" rIns="0" bIns="0" rtlCol="0">
            <a:noAutofit/>
          </a:bodyPr>
          <a:lstStyle/>
          <a:p>
            <a:endParaRPr/>
          </a:p>
        </p:txBody>
      </p:sp>
      <p:sp>
        <p:nvSpPr>
          <p:cNvPr id="7" name="Title 6"/>
          <p:cNvSpPr>
            <a:spLocks noGrp="1"/>
          </p:cNvSpPr>
          <p:nvPr>
            <p:ph type="title"/>
          </p:nvPr>
        </p:nvSpPr>
        <p:spPr>
          <a:xfrm>
            <a:off x="1358900" y="644367"/>
            <a:ext cx="11912600" cy="1248441"/>
          </a:xfrm>
        </p:spPr>
        <p:txBody>
          <a:bodyPr/>
          <a:lstStyle/>
          <a:p>
            <a:r>
              <a:rPr lang="en-US" sz="7200" b="1" dirty="0">
                <a:solidFill>
                  <a:srgbClr val="D85A1A"/>
                </a:solidFill>
                <a:latin typeface="Stratum2 Bold" panose="020B0506030000020004" pitchFamily="34" charset="0"/>
                <a:cs typeface="Soho Std"/>
              </a:rPr>
              <a:t>Who Do I Call?</a:t>
            </a:r>
            <a:br>
              <a:rPr lang="en-US" sz="7200" b="1" dirty="0">
                <a:solidFill>
                  <a:srgbClr val="D85A1A"/>
                </a:solidFill>
                <a:latin typeface="Stratum2 Bold" panose="020B0506030000020004" pitchFamily="34" charset="0"/>
                <a:cs typeface="Soho Std"/>
              </a:rPr>
            </a:br>
            <a:endParaRPr lang="en-US" sz="7200" dirty="0"/>
          </a:p>
        </p:txBody>
      </p:sp>
      <p:sp>
        <p:nvSpPr>
          <p:cNvPr id="8" name="Content Placeholder 7"/>
          <p:cNvSpPr>
            <a:spLocks noGrp="1"/>
          </p:cNvSpPr>
          <p:nvPr>
            <p:ph sz="half" idx="2"/>
          </p:nvPr>
        </p:nvSpPr>
        <p:spPr>
          <a:xfrm>
            <a:off x="7741862" y="2034257"/>
            <a:ext cx="6364224" cy="5431536"/>
          </a:xfrm>
        </p:spPr>
        <p:txBody>
          <a:bodyPr/>
          <a:lstStyle/>
          <a:p>
            <a:r>
              <a:rPr lang="en-US" sz="2800" dirty="0"/>
              <a:t>Technology: COB Help  </a:t>
            </a:r>
          </a:p>
          <a:p>
            <a:pPr marL="808038" lvl="4" indent="-342900">
              <a:buFont typeface="Arial" panose="020B0604020202020204" pitchFamily="34" charset="0"/>
              <a:buChar char="•"/>
            </a:pPr>
            <a:r>
              <a:rPr lang="en-US" sz="2800" dirty="0"/>
              <a:t>Email</a:t>
            </a:r>
          </a:p>
          <a:p>
            <a:pPr marL="808038" lvl="4" indent="-342900">
              <a:buFont typeface="Arial" panose="020B0604020202020204" pitchFamily="34" charset="0"/>
              <a:buChar char="•"/>
            </a:pPr>
            <a:r>
              <a:rPr lang="en-US" sz="2800" dirty="0"/>
              <a:t>ONID</a:t>
            </a:r>
          </a:p>
          <a:p>
            <a:pPr marL="808038" lvl="4" indent="-342900">
              <a:buFont typeface="Arial" panose="020B0604020202020204" pitchFamily="34" charset="0"/>
              <a:buChar char="•"/>
            </a:pPr>
            <a:r>
              <a:rPr lang="en-US" sz="2800" dirty="0"/>
              <a:t>Classroom</a:t>
            </a:r>
          </a:p>
          <a:p>
            <a:endParaRPr lang="en-US" sz="2800" dirty="0"/>
          </a:p>
          <a:p>
            <a:pPr marL="65088"/>
            <a:r>
              <a:rPr lang="en-US" sz="2800" dirty="0"/>
              <a:t>Student registration issues: Advising</a:t>
            </a:r>
          </a:p>
          <a:p>
            <a:pPr marL="65088"/>
            <a:endParaRPr lang="en-US" sz="2800" dirty="0"/>
          </a:p>
          <a:p>
            <a:pPr marL="65088"/>
            <a:r>
              <a:rPr lang="en-US" sz="2800" dirty="0"/>
              <a:t>Course specific information: School Head and/or </a:t>
            </a:r>
            <a:r>
              <a:rPr lang="en-US" sz="2800"/>
              <a:t>Course coordinator </a:t>
            </a:r>
            <a:endParaRPr lang="en-US" sz="2800" dirty="0"/>
          </a:p>
        </p:txBody>
      </p:sp>
      <p:sp>
        <p:nvSpPr>
          <p:cNvPr id="9" name="Content Placeholder 8"/>
          <p:cNvSpPr>
            <a:spLocks noGrp="1"/>
          </p:cNvSpPr>
          <p:nvPr>
            <p:ph sz="half" idx="3"/>
          </p:nvPr>
        </p:nvSpPr>
        <p:spPr>
          <a:xfrm>
            <a:off x="960969" y="2229114"/>
            <a:ext cx="6364224" cy="5431536"/>
          </a:xfrm>
        </p:spPr>
        <p:txBody>
          <a:bodyPr/>
          <a:lstStyle/>
          <a:p>
            <a:r>
              <a:rPr lang="en-US" sz="2800" dirty="0"/>
              <a:t>Teaching Questions</a:t>
            </a:r>
          </a:p>
          <a:p>
            <a:pPr marL="457200" indent="-457200">
              <a:buFont typeface="Arial" panose="020B0604020202020204" pitchFamily="34" charset="0"/>
              <a:buChar char="•"/>
            </a:pPr>
            <a:r>
              <a:rPr lang="en-US" sz="2800" dirty="0"/>
              <a:t>Andy is available as a hub/router</a:t>
            </a:r>
          </a:p>
          <a:p>
            <a:pPr marL="457200" indent="-457200">
              <a:buFont typeface="Arial" panose="020B0604020202020204" pitchFamily="34" charset="0"/>
              <a:buChar char="•"/>
            </a:pPr>
            <a:r>
              <a:rPr lang="en-US" sz="2800" dirty="0"/>
              <a:t>Canvas questions (Andy or Canvas Help)</a:t>
            </a:r>
          </a:p>
          <a:p>
            <a:pPr marL="457200" indent="-457200">
              <a:buFont typeface="Arial" panose="020B0604020202020204" pitchFamily="34" charset="0"/>
              <a:buChar char="•"/>
            </a:pPr>
            <a:r>
              <a:rPr lang="en-US" sz="2800" dirty="0"/>
              <a:t>Student concerns</a:t>
            </a:r>
          </a:p>
          <a:p>
            <a:pPr marL="457200" indent="-457200">
              <a:buFont typeface="Arial" panose="020B0604020202020204" pitchFamily="34" charset="0"/>
              <a:buChar char="•"/>
            </a:pPr>
            <a:r>
              <a:rPr lang="en-US" sz="2800" dirty="0"/>
              <a:t>Academic misconduct </a:t>
            </a:r>
          </a:p>
          <a:p>
            <a:pPr marL="457200" indent="-457200">
              <a:buFont typeface="Arial" panose="020B0604020202020204" pitchFamily="34" charset="0"/>
              <a:buChar char="•"/>
            </a:pPr>
            <a:endParaRPr lang="en-US" sz="2800" dirty="0"/>
          </a:p>
          <a:p>
            <a:r>
              <a:rPr lang="en-US" sz="2800" dirty="0"/>
              <a:t>Question for School Head</a:t>
            </a:r>
          </a:p>
          <a:p>
            <a:pPr marL="457200" indent="-457200">
              <a:buFont typeface="Arial" panose="020B0604020202020204" pitchFamily="34" charset="0"/>
              <a:buChar char="•"/>
            </a:pPr>
            <a:r>
              <a:rPr lang="en-US" sz="2800" dirty="0"/>
              <a:t>Your schedule of classes</a:t>
            </a:r>
          </a:p>
          <a:p>
            <a:pPr marL="457200" indent="-457200">
              <a:buFont typeface="Arial" panose="020B0604020202020204" pitchFamily="34" charset="0"/>
              <a:buChar char="•"/>
            </a:pPr>
            <a:r>
              <a:rPr lang="en-US" sz="2800" dirty="0"/>
              <a:t>Absences, salary, travel </a:t>
            </a:r>
          </a:p>
          <a:p>
            <a:pPr marL="457200" indent="-457200">
              <a:buFont typeface="Arial" panose="020B0604020202020204" pitchFamily="34" charset="0"/>
              <a:buChar char="•"/>
            </a:pPr>
            <a:r>
              <a:rPr lang="en-US" sz="2800" dirty="0"/>
              <a:t>Annual evaluations </a:t>
            </a:r>
          </a:p>
          <a:p>
            <a:pPr marL="457200" indent="-457200">
              <a:buFont typeface="Arial" panose="020B0604020202020204" pitchFamily="34" charset="0"/>
              <a:buChar char="•"/>
            </a:pPr>
            <a:r>
              <a:rPr lang="en-US" sz="2800" dirty="0"/>
              <a:t>Average GPA </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92467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1397189"/>
            <a:ext cx="5090160" cy="2865120"/>
          </a:xfrm>
        </p:spPr>
        <p:txBody>
          <a:bodyPr anchor="ctr" anchorCtr="0">
            <a:normAutofit/>
          </a:bodyPr>
          <a:lstStyle/>
          <a:p>
            <a:r>
              <a:rPr lang="en-US" sz="6000" b="1" dirty="0">
                <a:solidFill>
                  <a:schemeClr val="bg1"/>
                </a:solidFill>
              </a:rPr>
              <a:t>Teaching 101</a:t>
            </a:r>
          </a:p>
        </p:txBody>
      </p:sp>
      <p:sp>
        <p:nvSpPr>
          <p:cNvPr id="3" name="Subtitle 2"/>
          <p:cNvSpPr>
            <a:spLocks noGrp="1"/>
          </p:cNvSpPr>
          <p:nvPr>
            <p:ph type="subTitle" idx="4294967295"/>
          </p:nvPr>
        </p:nvSpPr>
        <p:spPr>
          <a:xfrm>
            <a:off x="1196671" y="3774168"/>
            <a:ext cx="4442129" cy="1365352"/>
          </a:xfrm>
        </p:spPr>
        <p:txBody>
          <a:bodyPr>
            <a:normAutofit/>
          </a:bodyPr>
          <a:lstStyle/>
          <a:p>
            <a:r>
              <a:rPr lang="en-US" sz="3840" b="1" dirty="0">
                <a:solidFill>
                  <a:schemeClr val="bg1"/>
                </a:solidFill>
                <a:latin typeface="+mj-lt"/>
              </a:rPr>
              <a:t>A getting started guide</a:t>
            </a:r>
          </a:p>
        </p:txBody>
      </p:sp>
      <p:pic>
        <p:nvPicPr>
          <p:cNvPr id="4" name="Picture 3" descr="BTS_Meme_GotThis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33400"/>
            <a:ext cx="7139169" cy="7139169"/>
          </a:xfrm>
          <a:prstGeom prst="rect">
            <a:avLst/>
          </a:prstGeom>
        </p:spPr>
      </p:pic>
    </p:spTree>
    <p:extLst>
      <p:ext uri="{BB962C8B-B14F-4D97-AF65-F5344CB8AC3E}">
        <p14:creationId xmlns:p14="http://schemas.microsoft.com/office/powerpoint/2010/main" val="41372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01649" y="522427"/>
            <a:ext cx="13212472" cy="768096"/>
          </a:xfrm>
        </p:spPr>
        <p:txBody>
          <a:bodyPr>
            <a:noAutofit/>
          </a:bodyPr>
          <a:lstStyle/>
          <a:p>
            <a:pPr algn="ctr"/>
            <a:r>
              <a:rPr lang="en-US" sz="5400" b="1" dirty="0">
                <a:latin typeface="Segoe UI Light" panose="020B0502040204020203" pitchFamily="34" charset="0"/>
                <a:cs typeface="Segoe UI Light" panose="020B0502040204020203" pitchFamily="34" charset="0"/>
              </a:rPr>
              <a:t>Teaching Is Hard (But Awesome)</a:t>
            </a:r>
          </a:p>
        </p:txBody>
      </p:sp>
      <p:sp>
        <p:nvSpPr>
          <p:cNvPr id="38" name="Content Placeholder 17"/>
          <p:cNvSpPr txBox="1">
            <a:spLocks/>
          </p:cNvSpPr>
          <p:nvPr/>
        </p:nvSpPr>
        <p:spPr>
          <a:xfrm>
            <a:off x="634692" y="2270759"/>
            <a:ext cx="5979468" cy="5271373"/>
          </a:xfrm>
          <a:prstGeom prst="rect">
            <a:avLst/>
          </a:prstGeom>
        </p:spPr>
        <p:txBody>
          <a:bodyPr vert="horz" lIns="109728" tIns="54864" rIns="109728" bIns="54864"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720"/>
              </a:spcAft>
              <a:buNone/>
              <a:defRPr/>
            </a:pPr>
            <a:r>
              <a:rPr lang="en-US" sz="4320" kern="0" dirty="0">
                <a:latin typeface="Adobe Caslon Pro Bold Italic"/>
                <a:cs typeface="Adobe Caslon Pro Bold Italic"/>
              </a:rPr>
              <a:t>“Inclusive, good-quality education is a foundation for dynamic and equitable societies.” </a:t>
            </a:r>
          </a:p>
          <a:p>
            <a:pPr marL="0" indent="0" algn="ctr">
              <a:lnSpc>
                <a:spcPct val="100000"/>
              </a:lnSpc>
              <a:spcAft>
                <a:spcPts val="720"/>
              </a:spcAft>
              <a:buNone/>
              <a:defRPr/>
            </a:pPr>
            <a:r>
              <a:rPr lang="en-US" sz="3840" dirty="0">
                <a:latin typeface="Adobe Caslon Pro Bold Italic"/>
                <a:cs typeface="Adobe Caslon Pro Bold Italic"/>
              </a:rPr>
              <a:t>–Desmond Tutu</a:t>
            </a:r>
          </a:p>
        </p:txBody>
      </p:sp>
      <p:pic>
        <p:nvPicPr>
          <p:cNvPr id="3" name="Picture 2" descr="Backp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2270760"/>
            <a:ext cx="6880860" cy="4587240"/>
          </a:xfrm>
          <a:prstGeom prst="rect">
            <a:avLst/>
          </a:prstGeom>
        </p:spPr>
      </p:pic>
    </p:spTree>
    <p:extLst>
      <p:ext uri="{BB962C8B-B14F-4D97-AF65-F5344CB8AC3E}">
        <p14:creationId xmlns:p14="http://schemas.microsoft.com/office/powerpoint/2010/main" val="2622597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0627" y="520657"/>
            <a:ext cx="13212472" cy="768096"/>
          </a:xfrm>
        </p:spPr>
        <p:txBody>
          <a:bodyPr>
            <a:noAutofit/>
          </a:bodyPr>
          <a:lstStyle/>
          <a:p>
            <a:pPr algn="ctr"/>
            <a:r>
              <a:rPr lang="en-US" sz="6000" b="1" dirty="0">
                <a:latin typeface="Segoe UI Light" panose="020B0502040204020203" pitchFamily="34" charset="0"/>
                <a:cs typeface="Segoe UI Light" panose="020B0502040204020203" pitchFamily="34" charset="0"/>
              </a:rPr>
              <a:t>Teaching Goals </a:t>
            </a:r>
          </a:p>
        </p:txBody>
      </p:sp>
      <p:pic>
        <p:nvPicPr>
          <p:cNvPr id="5" name="Picture 4">
            <a:extLst>
              <a:ext uri="{FF2B5EF4-FFF2-40B4-BE49-F238E27FC236}">
                <a16:creationId xmlns:a16="http://schemas.microsoft.com/office/drawing/2014/main" id="{182252A2-56EC-48FC-9CB5-B524348027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85063" y="2382328"/>
            <a:ext cx="5943600" cy="3120390"/>
          </a:xfrm>
          <a:prstGeom prst="rect">
            <a:avLst/>
          </a:prstGeom>
        </p:spPr>
      </p:pic>
      <p:sp>
        <p:nvSpPr>
          <p:cNvPr id="6" name="TextBox 5">
            <a:extLst>
              <a:ext uri="{FF2B5EF4-FFF2-40B4-BE49-F238E27FC236}">
                <a16:creationId xmlns:a16="http://schemas.microsoft.com/office/drawing/2014/main" id="{F8C194A7-0117-41E6-8C55-D858FF29E59C}"/>
              </a:ext>
            </a:extLst>
          </p:cNvPr>
          <p:cNvSpPr txBox="1"/>
          <p:nvPr/>
        </p:nvSpPr>
        <p:spPr>
          <a:xfrm>
            <a:off x="4085063" y="5603724"/>
            <a:ext cx="5943600" cy="230832"/>
          </a:xfrm>
          <a:prstGeom prst="rect">
            <a:avLst/>
          </a:prstGeom>
          <a:noFill/>
        </p:spPr>
        <p:txBody>
          <a:bodyPr wrap="square" rtlCol="0">
            <a:spAutoFit/>
          </a:bodyPr>
          <a:lstStyle/>
          <a:p>
            <a:r>
              <a:rPr lang="en-US" sz="900" dirty="0">
                <a:hlinkClick r:id="rId4" tooltip="https://homeless-mankind.blogspot.com/2016/11/achievements-and-success-young-achievers.html"/>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7" name="TextBox 6">
            <a:extLst>
              <a:ext uri="{FF2B5EF4-FFF2-40B4-BE49-F238E27FC236}">
                <a16:creationId xmlns:a16="http://schemas.microsoft.com/office/drawing/2014/main" id="{8D20F4E2-5AD1-44BB-91FC-59372C5A69D0}"/>
              </a:ext>
            </a:extLst>
          </p:cNvPr>
          <p:cNvSpPr txBox="1"/>
          <p:nvPr/>
        </p:nvSpPr>
        <p:spPr>
          <a:xfrm>
            <a:off x="3860905" y="1670009"/>
            <a:ext cx="6845400" cy="584775"/>
          </a:xfrm>
          <a:prstGeom prst="rect">
            <a:avLst/>
          </a:prstGeom>
          <a:noFill/>
        </p:spPr>
        <p:txBody>
          <a:bodyPr wrap="none" rtlCol="0">
            <a:spAutoFit/>
          </a:bodyPr>
          <a:lstStyle/>
          <a:p>
            <a:r>
              <a:rPr lang="en-US" sz="3200" b="1" dirty="0"/>
              <a:t>Student Mastery of Learning Outcomes</a:t>
            </a:r>
          </a:p>
        </p:txBody>
      </p:sp>
      <p:sp>
        <p:nvSpPr>
          <p:cNvPr id="9" name="Oval 8">
            <a:extLst>
              <a:ext uri="{FF2B5EF4-FFF2-40B4-BE49-F238E27FC236}">
                <a16:creationId xmlns:a16="http://schemas.microsoft.com/office/drawing/2014/main" id="{E3DBB712-3C73-4764-963B-7125F9A79844}"/>
              </a:ext>
            </a:extLst>
          </p:cNvPr>
          <p:cNvSpPr/>
          <p:nvPr/>
        </p:nvSpPr>
        <p:spPr>
          <a:xfrm>
            <a:off x="1498705" y="5920695"/>
            <a:ext cx="23622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 emotional development</a:t>
            </a:r>
          </a:p>
        </p:txBody>
      </p:sp>
      <p:sp>
        <p:nvSpPr>
          <p:cNvPr id="11" name="Oval 10">
            <a:extLst>
              <a:ext uri="{FF2B5EF4-FFF2-40B4-BE49-F238E27FC236}">
                <a16:creationId xmlns:a16="http://schemas.microsoft.com/office/drawing/2014/main" id="{100CB0D6-9231-435F-A103-5BC35E39B7CC}"/>
              </a:ext>
            </a:extLst>
          </p:cNvPr>
          <p:cNvSpPr/>
          <p:nvPr/>
        </p:nvSpPr>
        <p:spPr>
          <a:xfrm>
            <a:off x="4694663" y="5935563"/>
            <a:ext cx="23622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 professional development</a:t>
            </a:r>
          </a:p>
        </p:txBody>
      </p:sp>
      <p:sp>
        <p:nvSpPr>
          <p:cNvPr id="12" name="Oval 11">
            <a:extLst>
              <a:ext uri="{FF2B5EF4-FFF2-40B4-BE49-F238E27FC236}">
                <a16:creationId xmlns:a16="http://schemas.microsoft.com/office/drawing/2014/main" id="{DD3E5693-24DC-41FE-BE8D-5F8619A15839}"/>
              </a:ext>
            </a:extLst>
          </p:cNvPr>
          <p:cNvSpPr/>
          <p:nvPr/>
        </p:nvSpPr>
        <p:spPr>
          <a:xfrm>
            <a:off x="7890621" y="5842450"/>
            <a:ext cx="23622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Oval 12">
            <a:extLst>
              <a:ext uri="{FF2B5EF4-FFF2-40B4-BE49-F238E27FC236}">
                <a16:creationId xmlns:a16="http://schemas.microsoft.com/office/drawing/2014/main" id="{4E534A6A-5FE6-4CCA-84B1-77CD66653DA6}"/>
              </a:ext>
            </a:extLst>
          </p:cNvPr>
          <p:cNvSpPr/>
          <p:nvPr/>
        </p:nvSpPr>
        <p:spPr>
          <a:xfrm>
            <a:off x="11300899" y="5920695"/>
            <a:ext cx="23622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452800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934200"/>
            <a:ext cx="8252543" cy="768096"/>
          </a:xfrm>
        </p:spPr>
        <p:txBody>
          <a:bodyPr>
            <a:normAutofit/>
          </a:bodyPr>
          <a:lstStyle/>
          <a:p>
            <a:r>
              <a:rPr lang="en-US" sz="3840" b="1" dirty="0">
                <a:latin typeface="+mn-lt"/>
              </a:rPr>
              <a:t>Backward Course Design </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456142866"/>
              </p:ext>
            </p:extLst>
          </p:nvPr>
        </p:nvGraphicFramePr>
        <p:xfrm>
          <a:off x="1061307" y="1910888"/>
          <a:ext cx="12127453" cy="476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77139B5-9BCD-4CC9-8256-20F53F0C21F1}"/>
              </a:ext>
            </a:extLst>
          </p:cNvPr>
          <p:cNvSpPr txBox="1"/>
          <p:nvPr/>
        </p:nvSpPr>
        <p:spPr>
          <a:xfrm>
            <a:off x="609600" y="527304"/>
            <a:ext cx="6942093" cy="923330"/>
          </a:xfrm>
          <a:prstGeom prst="rect">
            <a:avLst/>
          </a:prstGeom>
          <a:noFill/>
        </p:spPr>
        <p:txBody>
          <a:bodyPr wrap="none" rtlCol="0">
            <a:spAutoFit/>
          </a:bodyPr>
          <a:lstStyle/>
          <a:p>
            <a:r>
              <a:rPr lang="en-US" sz="5400" dirty="0"/>
              <a:t>How Do We Get There? </a:t>
            </a:r>
          </a:p>
        </p:txBody>
      </p:sp>
    </p:spTree>
    <p:extLst>
      <p:ext uri="{BB962C8B-B14F-4D97-AF65-F5344CB8AC3E}">
        <p14:creationId xmlns:p14="http://schemas.microsoft.com/office/powerpoint/2010/main" val="65390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40" b="1" dirty="0"/>
              <a:t>Learning Outcomes</a:t>
            </a:r>
          </a:p>
        </p:txBody>
      </p:sp>
      <p:pic>
        <p:nvPicPr>
          <p:cNvPr id="4" name="Picture 3" descr="Blooms taxonom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85" y="1784579"/>
            <a:ext cx="10258936" cy="5770651"/>
          </a:xfrm>
          <a:prstGeom prst="rect">
            <a:avLst/>
          </a:prstGeom>
        </p:spPr>
      </p:pic>
    </p:spTree>
    <p:extLst>
      <p:ext uri="{BB962C8B-B14F-4D97-AF65-F5344CB8AC3E}">
        <p14:creationId xmlns:p14="http://schemas.microsoft.com/office/powerpoint/2010/main" val="150614005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103997</TotalTime>
  <Words>3335</Words>
  <Application>Microsoft Office PowerPoint</Application>
  <PresentationFormat>Custom</PresentationFormat>
  <Paragraphs>273</Paragraphs>
  <Slides>31</Slides>
  <Notes>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Calibri</vt:lpstr>
      <vt:lpstr>SimSun</vt:lpstr>
      <vt:lpstr>Segoe UI Light</vt:lpstr>
      <vt:lpstr>Arial</vt:lpstr>
      <vt:lpstr>Stratum2 Black</vt:lpstr>
      <vt:lpstr>Adobe Caslon Pro Bold Italic</vt:lpstr>
      <vt:lpstr>Soho Std</vt:lpstr>
      <vt:lpstr>Segoe UI</vt:lpstr>
      <vt:lpstr>Stratum2 Bold</vt:lpstr>
      <vt:lpstr>KievitPro-Regular</vt:lpstr>
      <vt:lpstr>Kievit Offc</vt:lpstr>
      <vt:lpstr>Stratum2 Medium</vt:lpstr>
      <vt:lpstr>Arial Black</vt:lpstr>
      <vt:lpstr>LeituraSans-Grot 2</vt:lpstr>
      <vt:lpstr>Wingdings</vt:lpstr>
      <vt:lpstr>Leitura Sans Grot 1</vt:lpstr>
      <vt:lpstr>Office Theme</vt:lpstr>
      <vt:lpstr>Essential</vt:lpstr>
      <vt:lpstr>PowerPoint Presentation</vt:lpstr>
      <vt:lpstr>PowerPoint Presentation</vt:lpstr>
      <vt:lpstr>Getting Started Checklist  </vt:lpstr>
      <vt:lpstr>Who Do I Call? </vt:lpstr>
      <vt:lpstr>Teaching 101</vt:lpstr>
      <vt:lpstr>Teaching Is Hard (But Awesome)</vt:lpstr>
      <vt:lpstr>Teaching Goals </vt:lpstr>
      <vt:lpstr>Backward Course Design </vt:lpstr>
      <vt:lpstr>Learning Outcomes</vt:lpstr>
      <vt:lpstr>How Do People Learn? </vt:lpstr>
      <vt:lpstr>Lecturing?</vt:lpstr>
      <vt:lpstr>Course Design: Active Learning &amp; Engaged Lecturing </vt:lpstr>
      <vt:lpstr>Learning Resources</vt:lpstr>
      <vt:lpstr>Canvas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Vergin, Ute - COB</dc:creator>
  <cp:lastModifiedBy>Olstad, Andrew</cp:lastModifiedBy>
  <cp:revision>255</cp:revision>
  <cp:lastPrinted>2017-12-05T16:07:05Z</cp:lastPrinted>
  <dcterms:created xsi:type="dcterms:W3CDTF">2016-01-28T12:23:12Z</dcterms:created>
  <dcterms:modified xsi:type="dcterms:W3CDTF">2023-12-11T19:09:44Z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2016-01-28T00:00:00Z</vt:filetime>
  </property>
  <property fmtid="{D5CDD505-2E9C-101B-9397-08002B2CF9AE}" pid="3" name="LastSaved">
    <vt:filetime>2016-01-28T00:00:00Z</vt:filetime>
  </property>
</Properties>
</file>